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6" r:id="rId2"/>
    <p:sldId id="258" r:id="rId3"/>
    <p:sldId id="259" r:id="rId4"/>
    <p:sldId id="260" r:id="rId5"/>
    <p:sldId id="261" r:id="rId6"/>
    <p:sldId id="262" r:id="rId7"/>
    <p:sldId id="263" r:id="rId8"/>
    <p:sldId id="264" r:id="rId9"/>
    <p:sldId id="265" r:id="rId10"/>
    <p:sldId id="266"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8" d="100"/>
          <a:sy n="58" d="100"/>
        </p:scale>
        <p:origin x="-426"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654A7189-79C9-4212-A24D-37DDD8E079FC}" type="datetimeFigureOut">
              <a:rPr lang="en-US" smtClean="0"/>
              <a:pPr/>
              <a:t>7/23/2014</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FF7AC5A4-C362-474D-95D3-D417B6263EA5}"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54A7189-79C9-4212-A24D-37DDD8E079FC}" type="datetimeFigureOut">
              <a:rPr lang="en-US" smtClean="0"/>
              <a:pPr/>
              <a:t>7/23/2014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F7AC5A4-C362-474D-95D3-D417B6263EA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54A7189-79C9-4212-A24D-37DDD8E079FC}" type="datetimeFigureOut">
              <a:rPr lang="en-US" smtClean="0"/>
              <a:pPr/>
              <a:t>7/23/2014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F7AC5A4-C362-474D-95D3-D417B6263EA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54A7189-79C9-4212-A24D-37DDD8E079FC}" type="datetimeFigureOut">
              <a:rPr lang="en-US" smtClean="0"/>
              <a:pPr/>
              <a:t>7/23/2014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F7AC5A4-C362-474D-95D3-D417B6263EA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54A7189-79C9-4212-A24D-37DDD8E079FC}" type="datetimeFigureOut">
              <a:rPr lang="en-US" smtClean="0"/>
              <a:pPr/>
              <a:t>7/23/2014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F7AC5A4-C362-474D-95D3-D417B6263EA5}"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54A7189-79C9-4212-A24D-37DDD8E079FC}" type="datetimeFigureOut">
              <a:rPr lang="en-US" smtClean="0"/>
              <a:pPr/>
              <a:t>7/23/2014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F7AC5A4-C362-474D-95D3-D417B6263EA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54A7189-79C9-4212-A24D-37DDD8E079FC}" type="datetimeFigureOut">
              <a:rPr lang="en-US" smtClean="0"/>
              <a:pPr/>
              <a:t>7/23/2014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F7AC5A4-C362-474D-95D3-D417B6263EA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54A7189-79C9-4212-A24D-37DDD8E079FC}" type="datetimeFigureOut">
              <a:rPr lang="en-US" smtClean="0"/>
              <a:pPr/>
              <a:t>7/23/2014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F7AC5A4-C362-474D-95D3-D417B6263EA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654A7189-79C9-4212-A24D-37DDD8E079FC}" type="datetimeFigureOut">
              <a:rPr lang="en-US" smtClean="0"/>
              <a:pPr/>
              <a:t>7/23/2014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F7AC5A4-C362-474D-95D3-D417B6263EA5}"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54A7189-79C9-4212-A24D-37DDD8E079FC}" type="datetimeFigureOut">
              <a:rPr lang="en-US" smtClean="0"/>
              <a:pPr/>
              <a:t>7/23/2014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F7AC5A4-C362-474D-95D3-D417B6263EA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654A7189-79C9-4212-A24D-37DDD8E079FC}" type="datetimeFigureOut">
              <a:rPr lang="en-US" smtClean="0"/>
              <a:pPr/>
              <a:t>7/23/2014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F7AC5A4-C362-474D-95D3-D417B6263EA5}"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54A7189-79C9-4212-A24D-37DDD8E079FC}" type="datetimeFigureOut">
              <a:rPr lang="en-US" smtClean="0"/>
              <a:pPr/>
              <a:t>7/23/2014</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FF7AC5A4-C362-474D-95D3-D417B6263EA5}"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524001"/>
            <a:ext cx="7315200" cy="2133599"/>
          </a:xfrm>
        </p:spPr>
        <p:txBody>
          <a:bodyPr>
            <a:noAutofit/>
          </a:bodyPr>
          <a:lstStyle/>
          <a:p>
            <a:pPr algn="ctr"/>
            <a:r>
              <a:rPr lang="en-US" sz="6600" dirty="0" smtClean="0">
                <a:solidFill>
                  <a:schemeClr val="bg2">
                    <a:lumMod val="50000"/>
                  </a:schemeClr>
                </a:solidFill>
              </a:rPr>
              <a:t>Transmission Of viruses</a:t>
            </a:r>
            <a:endParaRPr lang="en-US" sz="6600" dirty="0">
              <a:solidFill>
                <a:schemeClr val="bg2">
                  <a:lumMod val="50000"/>
                </a:schemeClr>
              </a:solidFill>
            </a:endParaRPr>
          </a:p>
        </p:txBody>
      </p:sp>
      <p:sp>
        <p:nvSpPr>
          <p:cNvPr id="4" name="Subtitle 3"/>
          <p:cNvSpPr>
            <a:spLocks noGrp="1"/>
          </p:cNvSpPr>
          <p:nvPr>
            <p:ph type="subTitle" idx="1"/>
          </p:nvPr>
        </p:nvSpPr>
        <p:spPr/>
        <p:txBody>
          <a:bodyPr/>
          <a:lstStyle/>
          <a:p>
            <a:endParaRPr lang="en-US"/>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
            <a:ext cx="8361218" cy="1676400"/>
          </a:xfrm>
        </p:spPr>
        <p:txBody>
          <a:bodyPr>
            <a:normAutofit/>
          </a:bodyPr>
          <a:lstStyle/>
          <a:p>
            <a:r>
              <a:rPr lang="en-US" dirty="0" smtClean="0">
                <a:solidFill>
                  <a:schemeClr val="bg2">
                    <a:lumMod val="50000"/>
                  </a:schemeClr>
                </a:solidFill>
              </a:rPr>
              <a:t>VERTICAL TRANSMISSION</a:t>
            </a:r>
            <a:endParaRPr lang="en-US" dirty="0">
              <a:solidFill>
                <a:schemeClr val="bg2">
                  <a:lumMod val="50000"/>
                </a:schemeClr>
              </a:solidFill>
            </a:endParaRPr>
          </a:p>
        </p:txBody>
      </p:sp>
      <p:sp>
        <p:nvSpPr>
          <p:cNvPr id="4" name="Subtitle 3"/>
          <p:cNvSpPr>
            <a:spLocks noGrp="1"/>
          </p:cNvSpPr>
          <p:nvPr>
            <p:ph type="subTitle" idx="1"/>
          </p:nvPr>
        </p:nvSpPr>
        <p:spPr>
          <a:xfrm>
            <a:off x="96982" y="2133600"/>
            <a:ext cx="8589818" cy="3505200"/>
          </a:xfrm>
        </p:spPr>
        <p:txBody>
          <a:bodyPr>
            <a:normAutofit/>
          </a:bodyPr>
          <a:lstStyle/>
          <a:p>
            <a:pPr algn="l"/>
            <a:r>
              <a:rPr lang="en-US" sz="2400" dirty="0" smtClean="0">
                <a:solidFill>
                  <a:schemeClr val="tx1"/>
                </a:solidFill>
              </a:rPr>
              <a:t>Vertical transmission is the transfer of virus from mother to fetus/baby. The virus can cross the placenta and multiply in the fetus. As a result the fetus can die or can be born with serious problems in eyes , hearing and central nervous system.</a:t>
            </a:r>
          </a:p>
          <a:p>
            <a:pPr algn="l"/>
            <a:r>
              <a:rPr lang="en-US" sz="2400" dirty="0" smtClean="0">
                <a:solidFill>
                  <a:schemeClr val="tx1"/>
                </a:solidFill>
              </a:rPr>
              <a:t>Example:-</a:t>
            </a:r>
          </a:p>
          <a:p>
            <a:pPr algn="l"/>
            <a:r>
              <a:rPr lang="en-US" sz="2400" dirty="0" smtClean="0">
                <a:solidFill>
                  <a:schemeClr val="tx1"/>
                </a:solidFill>
              </a:rPr>
              <a:t>Rubella virus, HSV</a:t>
            </a:r>
            <a:endParaRPr lang="en-US" sz="2400" dirty="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1"/>
            <a:ext cx="9144000" cy="838200"/>
          </a:xfrm>
        </p:spPr>
        <p:txBody>
          <a:bodyPr/>
          <a:lstStyle/>
          <a:p>
            <a:pPr algn="ctr"/>
            <a:r>
              <a:rPr lang="en-US" dirty="0" smtClean="0">
                <a:solidFill>
                  <a:schemeClr val="bg2">
                    <a:lumMod val="50000"/>
                  </a:schemeClr>
                </a:solidFill>
              </a:rPr>
              <a:t>ZOONOSES</a:t>
            </a:r>
            <a:endParaRPr lang="en-US" dirty="0">
              <a:solidFill>
                <a:schemeClr val="bg2">
                  <a:lumMod val="50000"/>
                </a:schemeClr>
              </a:solidFill>
            </a:endParaRPr>
          </a:p>
        </p:txBody>
      </p:sp>
      <p:sp>
        <p:nvSpPr>
          <p:cNvPr id="5" name="Subtitle 4"/>
          <p:cNvSpPr>
            <a:spLocks noGrp="1"/>
          </p:cNvSpPr>
          <p:nvPr>
            <p:ph type="subTitle" idx="1"/>
          </p:nvPr>
        </p:nvSpPr>
        <p:spPr>
          <a:xfrm>
            <a:off x="0" y="914400"/>
            <a:ext cx="9144000" cy="4419600"/>
          </a:xfrm>
        </p:spPr>
        <p:txBody>
          <a:bodyPr>
            <a:normAutofit/>
          </a:bodyPr>
          <a:lstStyle/>
          <a:p>
            <a:pPr algn="l"/>
            <a:r>
              <a:rPr lang="en-US" sz="2400" dirty="0" smtClean="0">
                <a:solidFill>
                  <a:schemeClr val="tx1"/>
                </a:solidFill>
              </a:rPr>
              <a:t>A zoonoses is an infection that occurs when virus is transmitted from an animal other than a human, to a human. The common host is another vertebrates and the human is only infected accidently. Biting is a well known zoonotic transmission.</a:t>
            </a:r>
          </a:p>
          <a:p>
            <a:pPr algn="l"/>
            <a:r>
              <a:rPr lang="en-US" sz="2400" dirty="0" smtClean="0">
                <a:solidFill>
                  <a:schemeClr val="tx1"/>
                </a:solidFill>
              </a:rPr>
              <a:t>Example:-</a:t>
            </a:r>
          </a:p>
          <a:p>
            <a:pPr algn="l"/>
            <a:r>
              <a:rPr lang="en-US" sz="2400" dirty="0" smtClean="0">
                <a:solidFill>
                  <a:schemeClr val="tx1"/>
                </a:solidFill>
              </a:rPr>
              <a:t>Rabies, Malaria, Dengue, Yellow fever.</a:t>
            </a:r>
          </a:p>
          <a:p>
            <a:pPr algn="l"/>
            <a:endParaRPr lang="en-US" sz="2000" dirty="0" smtClean="0">
              <a:solidFill>
                <a:schemeClr val="tx1"/>
              </a:solidFill>
            </a:endParaRPr>
          </a:p>
          <a:p>
            <a:pPr algn="l"/>
            <a:endParaRPr lang="en-US" sz="2000" dirty="0">
              <a:solidFill>
                <a:schemeClr val="tx1"/>
              </a:solidFill>
            </a:endParaRPr>
          </a:p>
        </p:txBody>
      </p:sp>
      <p:pic>
        <p:nvPicPr>
          <p:cNvPr id="1026" name="Picture 2" descr="C:\Documents and Settings\Mayank\Desktop\p021.gif"/>
          <p:cNvPicPr>
            <a:picLocks noChangeAspect="1" noChangeArrowheads="1"/>
          </p:cNvPicPr>
          <p:nvPr/>
        </p:nvPicPr>
        <p:blipFill>
          <a:blip r:embed="rId2" cstate="print"/>
          <a:srcRect/>
          <a:stretch>
            <a:fillRect/>
          </a:stretch>
        </p:blipFill>
        <p:spPr bwMode="auto">
          <a:xfrm>
            <a:off x="1447800" y="3733800"/>
            <a:ext cx="6419850" cy="26670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92762"/>
          </a:xfrm>
        </p:spPr>
        <p:txBody>
          <a:bodyPr>
            <a:normAutofit/>
          </a:bodyPr>
          <a:lstStyle/>
          <a:p>
            <a:pPr algn="l"/>
            <a:r>
              <a:rPr lang="en-US" sz="2400" dirty="0" smtClean="0"/>
              <a:t>Viruses are intracellular parasites and have to find a new host before the original host mounts an effective immune response</a:t>
            </a:r>
            <a:r>
              <a:rPr lang="en-US" sz="2400" smtClean="0"/>
              <a:t>. </a:t>
            </a:r>
            <a:br>
              <a:rPr lang="en-US" sz="2400" smtClean="0"/>
            </a:br>
            <a:r>
              <a:rPr lang="en-US" sz="2400" dirty="0" smtClean="0"/>
              <a:t/>
            </a:r>
            <a:br>
              <a:rPr lang="en-US" sz="2400" dirty="0" smtClean="0"/>
            </a:br>
            <a:r>
              <a:rPr lang="en-US" sz="2400" dirty="0" smtClean="0"/>
              <a:t>The process of transfer of virus into host is referred as </a:t>
            </a:r>
            <a:r>
              <a:rPr lang="en-US" sz="2400" u="sng" dirty="0" smtClean="0"/>
              <a:t>TRANSMISSION</a:t>
            </a:r>
            <a:r>
              <a:rPr lang="en-US" sz="2400" dirty="0" smtClean="0"/>
              <a:t> and this is an important step in the life cycle of viruses.</a:t>
            </a:r>
            <a:br>
              <a:rPr lang="en-US" sz="2400" dirty="0" smtClean="0"/>
            </a:br>
            <a:r>
              <a:rPr lang="en-US" sz="2400" dirty="0"/>
              <a:t/>
            </a:r>
            <a:br>
              <a:rPr lang="en-US" sz="2400" dirty="0"/>
            </a:br>
            <a:r>
              <a:rPr lang="en-US" sz="2400" dirty="0" smtClean="0"/>
              <a:t>Person to person infections are said to be </a:t>
            </a:r>
            <a:r>
              <a:rPr lang="en-US" sz="2400" u="sng" dirty="0" smtClean="0"/>
              <a:t>HORIZONTAL</a:t>
            </a:r>
            <a:r>
              <a:rPr lang="en-US" sz="2400" dirty="0" smtClean="0"/>
              <a:t> </a:t>
            </a:r>
            <a:r>
              <a:rPr lang="en-US" sz="2400" u="sng" dirty="0" smtClean="0"/>
              <a:t>TRANSMISSION</a:t>
            </a:r>
            <a:r>
              <a:rPr lang="en-US" sz="2400" dirty="0" smtClean="0"/>
              <a:t>, while those from mother to baby are put in a separate category  that is </a:t>
            </a:r>
            <a:r>
              <a:rPr lang="en-US" sz="2400" u="sng" dirty="0" smtClean="0"/>
              <a:t>VERTICAL  TRANSMISSION</a:t>
            </a:r>
            <a:r>
              <a:rPr lang="en-US" sz="2400" dirty="0" smtClean="0"/>
              <a:t>.</a:t>
            </a:r>
            <a:br>
              <a:rPr lang="en-US" sz="2400" dirty="0" smtClean="0"/>
            </a:br>
            <a:r>
              <a:rPr lang="en-US" sz="2400" u="sng" dirty="0" smtClean="0"/>
              <a:t>ZOONOSES</a:t>
            </a:r>
            <a:r>
              <a:rPr lang="en-US" sz="2400" dirty="0" smtClean="0"/>
              <a:t> - infection where the virus is transmitted from animal other than humans, to humans.</a:t>
            </a:r>
            <a:endParaRPr lang="en-US"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28600"/>
            <a:ext cx="8077200" cy="4373562"/>
          </a:xfrm>
        </p:spPr>
        <p:txBody>
          <a:bodyPr>
            <a:noAutofit/>
          </a:bodyPr>
          <a:lstStyle/>
          <a:p>
            <a:r>
              <a:rPr lang="en-US" sz="6600" dirty="0" smtClean="0">
                <a:solidFill>
                  <a:schemeClr val="bg2">
                    <a:lumMod val="50000"/>
                  </a:schemeClr>
                </a:solidFill>
              </a:rPr>
              <a:t>HORIZONTAL TRANSMISSION</a:t>
            </a:r>
            <a:endParaRPr lang="en-US" sz="6600" dirty="0">
              <a:solidFill>
                <a:schemeClr val="bg2">
                  <a:lumMod val="50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0" y="1"/>
            <a:ext cx="9144000" cy="990599"/>
          </a:xfrm>
        </p:spPr>
        <p:txBody>
          <a:bodyPr>
            <a:normAutofit/>
          </a:bodyPr>
          <a:lstStyle/>
          <a:p>
            <a:r>
              <a:rPr lang="en-US" dirty="0" smtClean="0">
                <a:solidFill>
                  <a:schemeClr val="bg2">
                    <a:lumMod val="50000"/>
                  </a:schemeClr>
                </a:solidFill>
              </a:rPr>
              <a:t>Transmission via the respiratory tract</a:t>
            </a:r>
            <a:endParaRPr lang="en-US" dirty="0">
              <a:solidFill>
                <a:schemeClr val="bg2">
                  <a:lumMod val="50000"/>
                </a:schemeClr>
              </a:solidFill>
            </a:endParaRPr>
          </a:p>
        </p:txBody>
      </p:sp>
      <p:sp>
        <p:nvSpPr>
          <p:cNvPr id="4" name="Subtitle 3"/>
          <p:cNvSpPr>
            <a:spLocks noGrp="1"/>
          </p:cNvSpPr>
          <p:nvPr>
            <p:ph type="subTitle" idx="1"/>
          </p:nvPr>
        </p:nvSpPr>
        <p:spPr>
          <a:xfrm>
            <a:off x="0" y="1143000"/>
            <a:ext cx="9144000" cy="5715000"/>
          </a:xfrm>
        </p:spPr>
        <p:txBody>
          <a:bodyPr>
            <a:noAutofit/>
          </a:bodyPr>
          <a:lstStyle/>
          <a:p>
            <a:pPr algn="l"/>
            <a:r>
              <a:rPr lang="en-US" sz="2400" dirty="0" smtClean="0">
                <a:solidFill>
                  <a:schemeClr val="tx1"/>
                </a:solidFill>
              </a:rPr>
              <a:t>Many virus infection are contracted via the respiratory tract. After virus has multiplied, it either infects additional cells within the same host or escape from the respiratory tract in liquid droplet that result from our normal activities such as coughing, sneezing, and talking. These aerosols are inhaled by others and give rise to a “</a:t>
            </a:r>
            <a:r>
              <a:rPr lang="en-US" sz="2400" u="sng" dirty="0" smtClean="0">
                <a:solidFill>
                  <a:schemeClr val="tx1"/>
                </a:solidFill>
              </a:rPr>
              <a:t>droplet infection”.</a:t>
            </a:r>
          </a:p>
          <a:p>
            <a:pPr algn="l"/>
            <a:r>
              <a:rPr lang="en-US" sz="2400" dirty="0" smtClean="0">
                <a:solidFill>
                  <a:schemeClr val="tx1"/>
                </a:solidFill>
              </a:rPr>
              <a:t>The size of aerosols is important, as those of very large diameter that is greater than 10 µm rapidly fall to the ground, while the very small droplets less than 0.3 µm dry very quickly, and virus contained within them is inactivated. Thus the middle sized range of droplets are those that transmit infection more efficiently. The medium sized droplets get as far as the trachea, while the smallest droplets penetrate deep into the lung.</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Virus Transmission"/>
          <p:cNvPicPr>
            <a:picLocks noChangeAspect="1" noChangeArrowheads="1"/>
          </p:cNvPicPr>
          <p:nvPr/>
        </p:nvPicPr>
        <p:blipFill>
          <a:blip r:embed="rId2" cstate="print"/>
          <a:srcRect/>
          <a:stretch>
            <a:fillRect/>
          </a:stretch>
        </p:blipFill>
        <p:spPr bwMode="auto">
          <a:xfrm>
            <a:off x="2819400" y="2119859"/>
            <a:ext cx="3505200" cy="4738141"/>
          </a:xfrm>
          <a:prstGeom prst="rect">
            <a:avLst/>
          </a:prstGeom>
          <a:noFill/>
        </p:spPr>
      </p:pic>
      <p:sp>
        <p:nvSpPr>
          <p:cNvPr id="3" name="Rectangle 2"/>
          <p:cNvSpPr/>
          <p:nvPr/>
        </p:nvSpPr>
        <p:spPr>
          <a:xfrm>
            <a:off x="0" y="228600"/>
            <a:ext cx="9144000" cy="1200329"/>
          </a:xfrm>
          <a:prstGeom prst="rect">
            <a:avLst/>
          </a:prstGeom>
        </p:spPr>
        <p:txBody>
          <a:bodyPr wrap="square">
            <a:spAutoFit/>
          </a:bodyPr>
          <a:lstStyle/>
          <a:p>
            <a:r>
              <a:rPr lang="en-US" sz="2400" dirty="0" smtClean="0"/>
              <a:t>The increase in nasal secretion and coughing and sneezing increases the production of infectious aerosols. </a:t>
            </a:r>
          </a:p>
          <a:p>
            <a:r>
              <a:rPr lang="en-US" sz="2400" dirty="0" smtClean="0"/>
              <a:t>Example- Common Cold, Influenza.</a:t>
            </a:r>
            <a:endParaRPr lang="en-US"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533401"/>
            <a:ext cx="8458200" cy="990600"/>
          </a:xfrm>
        </p:spPr>
        <p:txBody>
          <a:bodyPr>
            <a:normAutofit/>
          </a:bodyPr>
          <a:lstStyle/>
          <a:p>
            <a:r>
              <a:rPr lang="en-US" dirty="0" smtClean="0">
                <a:solidFill>
                  <a:schemeClr val="bg2">
                    <a:lumMod val="50000"/>
                  </a:schemeClr>
                </a:solidFill>
              </a:rPr>
              <a:t>Transmission via the fecal-oral route</a:t>
            </a:r>
            <a:endParaRPr lang="en-US" dirty="0">
              <a:solidFill>
                <a:schemeClr val="bg2">
                  <a:lumMod val="50000"/>
                </a:schemeClr>
              </a:solidFill>
            </a:endParaRPr>
          </a:p>
        </p:txBody>
      </p:sp>
      <p:sp>
        <p:nvSpPr>
          <p:cNvPr id="5" name="Subtitle 4"/>
          <p:cNvSpPr>
            <a:spLocks noGrp="1"/>
          </p:cNvSpPr>
          <p:nvPr>
            <p:ph type="subTitle" idx="1"/>
          </p:nvPr>
        </p:nvSpPr>
        <p:spPr>
          <a:xfrm>
            <a:off x="0" y="1828800"/>
            <a:ext cx="9144000" cy="4343400"/>
          </a:xfrm>
        </p:spPr>
        <p:txBody>
          <a:bodyPr>
            <a:normAutofit fontScale="85000" lnSpcReduction="20000"/>
          </a:bodyPr>
          <a:lstStyle/>
          <a:p>
            <a:pPr algn="l"/>
            <a:r>
              <a:rPr lang="en-US" dirty="0" smtClean="0">
                <a:solidFill>
                  <a:schemeClr val="tx1"/>
                </a:solidFill>
              </a:rPr>
              <a:t>Many viruses are ingested with the food and water that is contaminated with feces and infect and multiply in cells of the alimentary tract. This is the fecal- oral route of infection. The surface of the small intestine normally functions to adsorb nutrients and water and can potentially be infected by viruses.</a:t>
            </a:r>
          </a:p>
          <a:p>
            <a:pPr algn="l"/>
            <a:r>
              <a:rPr lang="en-US" dirty="0" smtClean="0">
                <a:solidFill>
                  <a:schemeClr val="tx1"/>
                </a:solidFill>
              </a:rPr>
              <a:t>All viruses transmitted via the fecal-oral route are excreted in feces, so their spread is favored by poor sanitation and poor personal hygiene.</a:t>
            </a:r>
          </a:p>
          <a:p>
            <a:pPr algn="l"/>
            <a:endParaRPr lang="en-US" dirty="0" smtClean="0">
              <a:solidFill>
                <a:schemeClr val="tx1"/>
              </a:solidFill>
            </a:endParaRPr>
          </a:p>
          <a:p>
            <a:pPr algn="l"/>
            <a:r>
              <a:rPr lang="en-US" dirty="0" smtClean="0">
                <a:solidFill>
                  <a:schemeClr val="tx1"/>
                </a:solidFill>
              </a:rPr>
              <a:t>Examples:-</a:t>
            </a:r>
          </a:p>
          <a:p>
            <a:pPr algn="l"/>
            <a:r>
              <a:rPr lang="en-US" dirty="0" smtClean="0">
                <a:solidFill>
                  <a:schemeClr val="tx1"/>
                </a:solidFill>
              </a:rPr>
              <a:t>Polio virus infections traditionally result from ingesting sewage-contaminated drinking water, but more recently have come from ingesting the water of swimming pools.</a:t>
            </a:r>
          </a:p>
          <a:p>
            <a:pPr algn="l"/>
            <a:r>
              <a:rPr lang="en-US" dirty="0" smtClean="0">
                <a:solidFill>
                  <a:schemeClr val="tx1"/>
                </a:solidFill>
              </a:rPr>
              <a:t>Hepatitis A virus is commonly experienced by travellers as a result of encounters with drinking sewage-contaminated water.</a:t>
            </a:r>
          </a:p>
          <a:p>
            <a:pPr algn="l"/>
            <a:endParaRPr lang="en-US" sz="2000" dirty="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1"/>
            <a:ext cx="8839200" cy="1149926"/>
          </a:xfrm>
        </p:spPr>
        <p:txBody>
          <a:bodyPr/>
          <a:lstStyle/>
          <a:p>
            <a:r>
              <a:rPr lang="en-US" dirty="0" smtClean="0">
                <a:solidFill>
                  <a:schemeClr val="bg2">
                    <a:lumMod val="50000"/>
                  </a:schemeClr>
                </a:solidFill>
              </a:rPr>
              <a:t>Sexual Transmission</a:t>
            </a:r>
            <a:endParaRPr lang="en-US" dirty="0">
              <a:solidFill>
                <a:schemeClr val="bg2">
                  <a:lumMod val="50000"/>
                </a:schemeClr>
              </a:solidFill>
            </a:endParaRPr>
          </a:p>
        </p:txBody>
      </p:sp>
      <p:sp>
        <p:nvSpPr>
          <p:cNvPr id="5" name="Subtitle 4"/>
          <p:cNvSpPr>
            <a:spLocks noGrp="1"/>
          </p:cNvSpPr>
          <p:nvPr>
            <p:ph type="subTitle" idx="1"/>
          </p:nvPr>
        </p:nvSpPr>
        <p:spPr>
          <a:xfrm>
            <a:off x="0" y="1600200"/>
            <a:ext cx="9144000" cy="2438400"/>
          </a:xfrm>
        </p:spPr>
        <p:txBody>
          <a:bodyPr>
            <a:normAutofit/>
          </a:bodyPr>
          <a:lstStyle/>
          <a:p>
            <a:pPr algn="l"/>
            <a:r>
              <a:rPr lang="en-US" sz="2000" dirty="0" smtClean="0">
                <a:solidFill>
                  <a:schemeClr val="tx1"/>
                </a:solidFill>
              </a:rPr>
              <a:t>Only a few viruses are spread by sexual transmission but, for them ,it is a very successful route indeed. These viruses are transmitted by heterosexual intercourse, both from male to female and from female to male and homosexual intercourse.</a:t>
            </a:r>
          </a:p>
          <a:p>
            <a:pPr algn="l"/>
            <a:endParaRPr lang="en-US" sz="2000" dirty="0" smtClean="0">
              <a:solidFill>
                <a:schemeClr val="tx1"/>
              </a:solidFill>
            </a:endParaRPr>
          </a:p>
          <a:p>
            <a:pPr algn="l"/>
            <a:r>
              <a:rPr lang="en-US" sz="2000" dirty="0" smtClean="0">
                <a:solidFill>
                  <a:schemeClr val="tx1"/>
                </a:solidFill>
              </a:rPr>
              <a:t>The main example are HIV-1 and hepatitis B virus (HBV). </a:t>
            </a:r>
            <a:endParaRPr lang="en-US" sz="2000" dirty="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1"/>
            <a:ext cx="8153400" cy="1142999"/>
          </a:xfrm>
        </p:spPr>
        <p:txBody>
          <a:bodyPr>
            <a:normAutofit/>
          </a:bodyPr>
          <a:lstStyle/>
          <a:p>
            <a:r>
              <a:rPr lang="en-US" dirty="0" smtClean="0">
                <a:solidFill>
                  <a:schemeClr val="bg2">
                    <a:lumMod val="50000"/>
                  </a:schemeClr>
                </a:solidFill>
              </a:rPr>
              <a:t>Transmission via urine</a:t>
            </a:r>
            <a:endParaRPr lang="en-US" dirty="0">
              <a:solidFill>
                <a:schemeClr val="bg2">
                  <a:lumMod val="50000"/>
                </a:schemeClr>
              </a:solidFill>
            </a:endParaRPr>
          </a:p>
        </p:txBody>
      </p:sp>
      <p:sp>
        <p:nvSpPr>
          <p:cNvPr id="5" name="Subtitle 4"/>
          <p:cNvSpPr>
            <a:spLocks noGrp="1"/>
          </p:cNvSpPr>
          <p:nvPr>
            <p:ph type="subTitle" idx="1"/>
          </p:nvPr>
        </p:nvSpPr>
        <p:spPr>
          <a:xfrm>
            <a:off x="69273" y="1939636"/>
            <a:ext cx="8950036" cy="3699164"/>
          </a:xfrm>
        </p:spPr>
        <p:txBody>
          <a:bodyPr>
            <a:normAutofit/>
          </a:bodyPr>
          <a:lstStyle/>
          <a:p>
            <a:pPr algn="l"/>
            <a:r>
              <a:rPr lang="en-US" sz="2000" dirty="0" smtClean="0">
                <a:solidFill>
                  <a:schemeClr val="tx1"/>
                </a:solidFill>
              </a:rPr>
              <a:t>Transmission of viruses in urine is a rare as urine is always sterile. Virus are excreted in the urine of their hosts and are thought to be transmitted in this way. These viruses infect wild mice. Infected urine can then contaminate surfaces where food is prepared and virus is ingested.</a:t>
            </a:r>
          </a:p>
          <a:p>
            <a:pPr algn="l"/>
            <a:endParaRPr lang="en-US" sz="2000" dirty="0" smtClean="0">
              <a:solidFill>
                <a:schemeClr val="tx1"/>
              </a:solidFill>
            </a:endParaRPr>
          </a:p>
          <a:p>
            <a:pPr algn="l"/>
            <a:r>
              <a:rPr lang="en-US" sz="2000" dirty="0" smtClean="0">
                <a:solidFill>
                  <a:schemeClr val="tx1"/>
                </a:solidFill>
              </a:rPr>
              <a:t>Example:-</a:t>
            </a:r>
          </a:p>
          <a:p>
            <a:pPr algn="l"/>
            <a:r>
              <a:rPr lang="en-US" sz="2000" dirty="0" smtClean="0">
                <a:solidFill>
                  <a:schemeClr val="tx1"/>
                </a:solidFill>
              </a:rPr>
              <a:t>Lassa fever virus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1"/>
            <a:ext cx="9144000" cy="1260763"/>
          </a:xfrm>
        </p:spPr>
        <p:txBody>
          <a:bodyPr>
            <a:normAutofit/>
          </a:bodyPr>
          <a:lstStyle/>
          <a:p>
            <a:r>
              <a:rPr lang="en-US" dirty="0" smtClean="0">
                <a:solidFill>
                  <a:schemeClr val="bg2">
                    <a:lumMod val="50000"/>
                  </a:schemeClr>
                </a:solidFill>
              </a:rPr>
              <a:t>Transmission by mechanical means</a:t>
            </a:r>
            <a:endParaRPr lang="en-US" dirty="0">
              <a:solidFill>
                <a:schemeClr val="bg2">
                  <a:lumMod val="50000"/>
                </a:schemeClr>
              </a:solidFill>
            </a:endParaRPr>
          </a:p>
        </p:txBody>
      </p:sp>
      <p:sp>
        <p:nvSpPr>
          <p:cNvPr id="5" name="Subtitle 4"/>
          <p:cNvSpPr>
            <a:spLocks noGrp="1"/>
          </p:cNvSpPr>
          <p:nvPr>
            <p:ph type="subTitle" idx="1"/>
          </p:nvPr>
        </p:nvSpPr>
        <p:spPr>
          <a:xfrm>
            <a:off x="152400" y="1828800"/>
            <a:ext cx="8763000" cy="3962400"/>
          </a:xfrm>
        </p:spPr>
        <p:txBody>
          <a:bodyPr>
            <a:normAutofit/>
          </a:bodyPr>
          <a:lstStyle/>
          <a:p>
            <a:pPr algn="l"/>
            <a:r>
              <a:rPr lang="en-US" sz="2400" dirty="0" smtClean="0">
                <a:solidFill>
                  <a:schemeClr val="tx1"/>
                </a:solidFill>
              </a:rPr>
              <a:t>Animal viruses transmitted by mechanical means include those which directly puncture the normally impermeable skin layer. This route involves </a:t>
            </a:r>
            <a:r>
              <a:rPr lang="en-US" sz="2400" dirty="0">
                <a:solidFill>
                  <a:schemeClr val="tx1"/>
                </a:solidFill>
              </a:rPr>
              <a:t>t</a:t>
            </a:r>
            <a:r>
              <a:rPr lang="en-US" sz="2400" dirty="0" smtClean="0">
                <a:solidFill>
                  <a:schemeClr val="tx1"/>
                </a:solidFill>
              </a:rPr>
              <a:t>he role of virus vectors-animals that transmit the virus to man.</a:t>
            </a:r>
          </a:p>
          <a:p>
            <a:pPr algn="l"/>
            <a:r>
              <a:rPr lang="en-US" sz="2400" dirty="0" smtClean="0">
                <a:solidFill>
                  <a:schemeClr val="tx1"/>
                </a:solidFill>
              </a:rPr>
              <a:t>Viruses spread by arthropods are known as </a:t>
            </a:r>
            <a:r>
              <a:rPr lang="en-US" sz="2400" dirty="0" err="1" smtClean="0">
                <a:solidFill>
                  <a:schemeClr val="tx1"/>
                </a:solidFill>
              </a:rPr>
              <a:t>arboviruses</a:t>
            </a:r>
            <a:r>
              <a:rPr lang="en-US" sz="2400" dirty="0" smtClean="0">
                <a:solidFill>
                  <a:schemeClr val="tx1"/>
                </a:solidFill>
              </a:rPr>
              <a:t>. </a:t>
            </a:r>
            <a:r>
              <a:rPr lang="en-US" sz="2400" dirty="0" err="1" smtClean="0">
                <a:solidFill>
                  <a:schemeClr val="tx1"/>
                </a:solidFill>
              </a:rPr>
              <a:t>Viruse</a:t>
            </a:r>
            <a:r>
              <a:rPr lang="en-US" sz="2400" dirty="0" smtClean="0">
                <a:solidFill>
                  <a:schemeClr val="tx1"/>
                </a:solidFill>
              </a:rPr>
              <a:t> that are spread by mosquitoes belong to the alpha-,</a:t>
            </a:r>
            <a:r>
              <a:rPr lang="en-US" sz="2400" dirty="0" err="1" smtClean="0">
                <a:solidFill>
                  <a:schemeClr val="tx1"/>
                </a:solidFill>
              </a:rPr>
              <a:t>flavi</a:t>
            </a:r>
            <a:r>
              <a:rPr lang="en-US" sz="2400" dirty="0" smtClean="0">
                <a:solidFill>
                  <a:schemeClr val="tx1"/>
                </a:solidFill>
              </a:rPr>
              <a:t>-,reo-,</a:t>
            </a:r>
            <a:r>
              <a:rPr lang="en-US" sz="2400" dirty="0" err="1" smtClean="0">
                <a:solidFill>
                  <a:schemeClr val="tx1"/>
                </a:solidFill>
              </a:rPr>
              <a:t>rhabdo</a:t>
            </a:r>
            <a:r>
              <a:rPr lang="en-US" sz="2400" dirty="0" smtClean="0">
                <a:solidFill>
                  <a:schemeClr val="tx1"/>
                </a:solidFill>
              </a:rPr>
              <a:t>-,and </a:t>
            </a:r>
            <a:r>
              <a:rPr lang="en-US" sz="2400" dirty="0" err="1" smtClean="0">
                <a:solidFill>
                  <a:schemeClr val="tx1"/>
                </a:solidFill>
              </a:rPr>
              <a:t>buniyavirus</a:t>
            </a:r>
            <a:r>
              <a:rPr lang="en-US" sz="2400" dirty="0" smtClean="0">
                <a:solidFill>
                  <a:schemeClr val="tx1"/>
                </a:solidFill>
              </a:rPr>
              <a:t> groups.</a:t>
            </a:r>
            <a:endParaRPr lang="en-US" sz="2400" dirty="0">
              <a:solidFill>
                <a:schemeClr val="tx1"/>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155</TotalTime>
  <Words>625</Words>
  <Application>Microsoft Office PowerPoint</Application>
  <PresentationFormat>On-screen Show (4:3)</PresentationFormat>
  <Paragraphs>35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Solstice</vt:lpstr>
      <vt:lpstr>Transmission Of viruses</vt:lpstr>
      <vt:lpstr>Viruses are intracellular parasites and have to find a new host before the original host mounts an effective immune response.   The process of transfer of virus into host is referred as TRANSMISSION and this is an important step in the life cycle of viruses.  Person to person infections are said to be HORIZONTAL TRANSMISSION, while those from mother to baby are put in a separate category  that is VERTICAL  TRANSMISSION. ZOONOSES - infection where the virus is transmitted from animal other than humans, to humans.</vt:lpstr>
      <vt:lpstr>HORIZONTAL TRANSMISSION</vt:lpstr>
      <vt:lpstr>Transmission via the respiratory tract</vt:lpstr>
      <vt:lpstr>Slide 5</vt:lpstr>
      <vt:lpstr>Transmission via the fecal-oral route</vt:lpstr>
      <vt:lpstr>Sexual Transmission</vt:lpstr>
      <vt:lpstr>Transmission via urine</vt:lpstr>
      <vt:lpstr>Transmission by mechanical means</vt:lpstr>
      <vt:lpstr>VERTICAL TRANSMISSION</vt:lpstr>
      <vt:lpstr>ZOONOSES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Transmission Of viruses</dc:title>
  <dc:creator>Mayank</dc:creator>
  <cp:lastModifiedBy>Vandana</cp:lastModifiedBy>
  <cp:revision>20</cp:revision>
  <dcterms:created xsi:type="dcterms:W3CDTF">2011-10-03T15:54:21Z</dcterms:created>
  <dcterms:modified xsi:type="dcterms:W3CDTF">2014-07-23T11:29:53Z</dcterms:modified>
</cp:coreProperties>
</file>