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66" r:id="rId15"/>
    <p:sldId id="268" r:id="rId16"/>
    <p:sldId id="269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99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C1F81-D752-439F-A103-175CC478313B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9E5A3-FA4E-4F62-960C-3C080560E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02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30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88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75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82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09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65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74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2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8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33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78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69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0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38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9E5A3-FA4E-4F62-960C-3C080560E2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C4FD78C-3E48-4459-BE8F-FA59A565C7B0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C70D3-DEBC-4AE6-8900-97F8B38C1CD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5984F-9955-4AA1-9BAE-01D0F5D32BE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BD508C4-13E4-46A7-A2EE-EC66FD06645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67112FE-F07F-4528-96EB-315CABEDB08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875C4-76D9-49B9-A0CE-727B2C877DE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4E2F2-7C55-49C2-BA6D-FC35C14EAF6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36396-3446-4B87-A363-B4284FFD221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259AB-0860-4B9A-AC8D-638970FCD6F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B05B9-F846-48AC-886B-FC40E3B14B5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B551F-55A4-47EA-A2A0-1E993FDF7F3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44FEE6-8108-43B6-B423-BDD964BFF03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3E55D-38B4-4590-B90D-3F9B6E0480B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 alt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4A0699A-530C-4906-A5C2-3072BDEBBBEA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Syphilis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 sz="2400" dirty="0"/>
              <a:t>LATE SYPHILIS</a:t>
            </a:r>
            <a:br>
              <a:rPr lang="en-US" sz="2400" dirty="0"/>
            </a:br>
            <a:r>
              <a:rPr lang="en-US" sz="2400" dirty="0"/>
              <a:t>‘Tertiary Syphilis’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Diagnosis in latent phase – only through serology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Is the destructive stage of the disease.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Lesions develop in skin, bone, &amp; visceral organs (any organ). Contain few spirochetes.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The main types are: </a:t>
            </a:r>
          </a:p>
          <a:p>
            <a:pPr lvl="1">
              <a:lnSpc>
                <a:spcPct val="80000"/>
              </a:lnSpc>
            </a:pPr>
            <a:r>
              <a:rPr lang="en-US" sz="2400" b="1" dirty="0"/>
              <a:t>Chronic </a:t>
            </a:r>
            <a:r>
              <a:rPr lang="en-US" sz="2400" b="1" dirty="0" err="1"/>
              <a:t>granulomatous</a:t>
            </a:r>
            <a:r>
              <a:rPr lang="en-US" sz="2400" b="1" dirty="0"/>
              <a:t> (</a:t>
            </a:r>
            <a:r>
              <a:rPr lang="en-US" sz="2400" b="1" dirty="0" err="1"/>
              <a:t>gummatous</a:t>
            </a:r>
            <a:r>
              <a:rPr lang="en-US" sz="2400" b="1" dirty="0"/>
              <a:t>) </a:t>
            </a:r>
            <a:r>
              <a:rPr lang="en-US" sz="2400" b="1" dirty="0" smtClean="0"/>
              <a:t>or </a:t>
            </a:r>
            <a:r>
              <a:rPr lang="en-US" sz="2400" b="1" dirty="0" err="1" smtClean="0"/>
              <a:t>gummas</a:t>
            </a:r>
            <a:endParaRPr lang="en-US" sz="2400" b="1" dirty="0"/>
          </a:p>
          <a:p>
            <a:pPr lvl="1">
              <a:lnSpc>
                <a:spcPct val="80000"/>
              </a:lnSpc>
            </a:pPr>
            <a:r>
              <a:rPr lang="en-US" sz="2400" b="1" dirty="0"/>
              <a:t>Cardiovascular  </a:t>
            </a:r>
          </a:p>
          <a:p>
            <a:pPr lvl="1">
              <a:lnSpc>
                <a:spcPct val="80000"/>
              </a:lnSpc>
            </a:pPr>
            <a:r>
              <a:rPr lang="en-US" sz="2400" b="1" dirty="0" err="1"/>
              <a:t>Neurosyphilis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2400" b="1" dirty="0"/>
              <a:t>Can be crippling and life threatening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Blindness, deafness, deformity, lack of coordination, paralysis, dementia may occur.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It is usually very slowly </a:t>
            </a:r>
            <a:r>
              <a:rPr lang="en-US" sz="2400" b="1" dirty="0" smtClean="0"/>
              <a:t>progressing. Late </a:t>
            </a:r>
            <a:r>
              <a:rPr lang="en-US" sz="2400" b="1" dirty="0"/>
              <a:t>syphilis is noninfectious.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/>
              <a:t>Diagnosis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Dark field Microscopy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      </a:t>
            </a:r>
            <a:r>
              <a:rPr lang="en-US" sz="2400" i="1" dirty="0"/>
              <a:t>T</a:t>
            </a:r>
            <a:r>
              <a:rPr lang="en-US" sz="2400" i="1" dirty="0" smtClean="0"/>
              <a:t>. </a:t>
            </a:r>
            <a:r>
              <a:rPr lang="en-US" sz="2400" i="1" dirty="0" err="1" smtClean="0"/>
              <a:t>pallidum</a:t>
            </a:r>
            <a:r>
              <a:rPr lang="en-US" sz="2400" dirty="0" smtClean="0"/>
              <a:t> </a:t>
            </a:r>
            <a:r>
              <a:rPr lang="en-US" sz="2400" dirty="0"/>
              <a:t>is identified by it slender spiral structure and slow movement. Negative results do not exclude the diagnosis of syphilis as a </a:t>
            </a:r>
            <a:r>
              <a:rPr lang="en-US" sz="2400" dirty="0" err="1"/>
              <a:t>treponemal</a:t>
            </a:r>
            <a:r>
              <a:rPr lang="en-US" sz="2400" dirty="0"/>
              <a:t> </a:t>
            </a:r>
            <a:r>
              <a:rPr lang="en-US" sz="2400" dirty="0" smtClean="0"/>
              <a:t>concentration </a:t>
            </a:r>
            <a:r>
              <a:rPr lang="en-US" sz="2400" dirty="0"/>
              <a:t>of 104 per ml is required for positive result.</a:t>
            </a:r>
          </a:p>
          <a:p>
            <a:r>
              <a:rPr lang="en-US" sz="2400" dirty="0"/>
              <a:t>Direct Fluorescent Antibody (DFA)</a:t>
            </a:r>
          </a:p>
          <a:p>
            <a:pPr>
              <a:buFont typeface="Wingdings" pitchFamily="2" charset="2"/>
              <a:buNone/>
            </a:pPr>
            <a:r>
              <a:rPr lang="en-GB" sz="2400" dirty="0"/>
              <a:t>      Better and safer method.</a:t>
            </a:r>
          </a:p>
          <a:p>
            <a:pPr>
              <a:buFont typeface="Wingdings" pitchFamily="2" charset="2"/>
              <a:buNone/>
            </a:pPr>
            <a:r>
              <a:rPr lang="en-GB" sz="2400" dirty="0"/>
              <a:t>      Smears of </a:t>
            </a:r>
            <a:r>
              <a:rPr lang="en-GB" sz="2400" dirty="0" err="1"/>
              <a:t>exudate</a:t>
            </a:r>
            <a:r>
              <a:rPr lang="en-GB" sz="2400" dirty="0"/>
              <a:t> are fixed with acetone and DFA is done by using fluorescent tagged anti- </a:t>
            </a:r>
            <a:r>
              <a:rPr lang="en-GB" sz="2400" i="1" dirty="0" err="1"/>
              <a:t>T.pallidum</a:t>
            </a:r>
            <a:r>
              <a:rPr lang="en-GB" sz="2400" dirty="0"/>
              <a:t> antiserum.</a:t>
            </a:r>
          </a:p>
          <a:p>
            <a:pPr>
              <a:buFont typeface="Wingdings" pitchFamily="2" charset="2"/>
              <a:buNone/>
            </a:pPr>
            <a:endParaRPr lang="en-GB" sz="2400" dirty="0"/>
          </a:p>
          <a:p>
            <a:pPr>
              <a:buFont typeface="Wingdings" pitchFamily="2" charset="2"/>
              <a:buNone/>
            </a:pPr>
            <a:endParaRPr lang="en-GB" sz="2400" dirty="0"/>
          </a:p>
          <a:p>
            <a:pPr>
              <a:buFont typeface="Wingdings" pitchFamily="2" charset="2"/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1"/>
            <a:ext cx="9144000" cy="4724400"/>
          </a:xfrm>
        </p:spPr>
        <p:txBody>
          <a:bodyPr/>
          <a:lstStyle/>
          <a:p>
            <a:pPr marL="571500" indent="-571500"/>
            <a:r>
              <a:rPr lang="en-GB" sz="2000" dirty="0"/>
              <a:t>VDRL </a:t>
            </a:r>
            <a:r>
              <a:rPr lang="en-GB" sz="2000" dirty="0" smtClean="0"/>
              <a:t>(venereal disease research laboratory) Test</a:t>
            </a:r>
            <a:endParaRPr lang="en-GB" sz="2000" dirty="0"/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sz="2000" dirty="0"/>
              <a:t>In the VDRL test the </a:t>
            </a:r>
            <a:r>
              <a:rPr lang="en-GB" sz="2000" dirty="0" smtClean="0"/>
              <a:t>inactivated (heated just enough to inactivate pathogen in it) </a:t>
            </a:r>
            <a:r>
              <a:rPr lang="en-GB" sz="2000" dirty="0"/>
              <a:t>serum is mixed with </a:t>
            </a:r>
            <a:r>
              <a:rPr lang="en-GB" sz="2000" dirty="0" err="1"/>
              <a:t>cardiolipin</a:t>
            </a:r>
            <a:r>
              <a:rPr lang="en-GB" sz="2000" dirty="0"/>
              <a:t> antigen on a special slide and is rotated for four minutes.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sz="2000" dirty="0" err="1"/>
              <a:t>Cardiolipin</a:t>
            </a:r>
            <a:r>
              <a:rPr lang="en-GB" sz="2000" dirty="0"/>
              <a:t> forms visible clumps on combining with </a:t>
            </a:r>
            <a:r>
              <a:rPr lang="en-GB" sz="2000" dirty="0" err="1"/>
              <a:t>reagin</a:t>
            </a:r>
            <a:r>
              <a:rPr lang="en-GB" sz="2000" dirty="0"/>
              <a:t> antibody. The reaction is read under a low power microscope.  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GB" sz="2000" dirty="0"/>
              <a:t>The VDRL test can be used for testing CSF also, but not </a:t>
            </a:r>
            <a:r>
              <a:rPr lang="en-GB" sz="2000" dirty="0" smtClean="0"/>
              <a:t>plasma.</a:t>
            </a:r>
          </a:p>
          <a:p>
            <a:pPr marL="0" indent="0">
              <a:buNone/>
            </a:pPr>
            <a:r>
              <a:rPr lang="en-GB" sz="2000" dirty="0" smtClean="0"/>
              <a:t>RPR </a:t>
            </a:r>
            <a:r>
              <a:rPr lang="en-GB" sz="2000" dirty="0"/>
              <a:t>test</a:t>
            </a:r>
          </a:p>
          <a:p>
            <a:pPr marL="571500" indent="-571500">
              <a:buSzPct val="175000"/>
              <a:buFontTx/>
              <a:buNone/>
            </a:pPr>
            <a:r>
              <a:rPr lang="en-GB" sz="2000" dirty="0"/>
              <a:t>        RPR Test is a modification of the VDRL test and is known as Rapid Plasma </a:t>
            </a:r>
            <a:r>
              <a:rPr lang="en-GB" sz="2000" dirty="0" err="1"/>
              <a:t>Reagin</a:t>
            </a:r>
            <a:r>
              <a:rPr lang="en-GB" sz="2000" dirty="0"/>
              <a:t> (RPR) Test.</a:t>
            </a:r>
          </a:p>
          <a:p>
            <a:pPr marL="571500" indent="-571500">
              <a:buFontTx/>
              <a:buAutoNum type="arabicPeriod"/>
            </a:pPr>
            <a:r>
              <a:rPr lang="en-GB" sz="2000" dirty="0"/>
              <a:t>The RPR test uses the VDRL antigen containing fine carbon particles, which make the result more </a:t>
            </a:r>
            <a:r>
              <a:rPr lang="en-GB" sz="2000" dirty="0" smtClean="0"/>
              <a:t>clear and </a:t>
            </a:r>
            <a:r>
              <a:rPr lang="en-GB" sz="2000" dirty="0"/>
              <a:t>evident to the naked eye.</a:t>
            </a:r>
          </a:p>
          <a:p>
            <a:pPr marL="571500" indent="-571500">
              <a:buFontTx/>
              <a:buAutoNum type="arabicPeriod"/>
            </a:pPr>
            <a:r>
              <a:rPr lang="en-GB" sz="2000" dirty="0"/>
              <a:t>RPR test can be done with unheated </a:t>
            </a:r>
            <a:r>
              <a:rPr lang="en-GB" sz="2000" dirty="0" smtClean="0"/>
              <a:t>serum </a:t>
            </a:r>
            <a:r>
              <a:rPr lang="en-GB" sz="2000" dirty="0"/>
              <a:t>plasma but is not suitable for testing CSF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8075"/>
            <a:ext cx="8229600" cy="5749925"/>
          </a:xfrm>
        </p:spPr>
        <p:txBody>
          <a:bodyPr/>
          <a:lstStyle/>
          <a:p>
            <a:pPr marL="571500" indent="-571500">
              <a:buSzPct val="175000"/>
              <a:buFontTx/>
              <a:buChar char="•"/>
            </a:pPr>
            <a:r>
              <a:rPr lang="en-GB" sz="2400" dirty="0" smtClean="0"/>
              <a:t>FTA </a:t>
            </a:r>
            <a:r>
              <a:rPr lang="en-GB" sz="2400" dirty="0"/>
              <a:t>Test</a:t>
            </a:r>
          </a:p>
          <a:p>
            <a:pPr marL="571500" indent="-571500">
              <a:buFontTx/>
              <a:buAutoNum type="arabicPeriod"/>
            </a:pPr>
            <a:r>
              <a:rPr lang="en-GB" sz="2400" dirty="0"/>
              <a:t>The fluorescent </a:t>
            </a:r>
            <a:r>
              <a:rPr lang="en-GB" sz="2400" dirty="0" err="1"/>
              <a:t>treponemal</a:t>
            </a:r>
            <a:r>
              <a:rPr lang="en-GB" sz="2400" dirty="0"/>
              <a:t> antibody (FTA) test is an indirect </a:t>
            </a:r>
            <a:r>
              <a:rPr lang="en-GB" sz="2400" dirty="0" err="1"/>
              <a:t>immunofluorescence</a:t>
            </a:r>
            <a:r>
              <a:rPr lang="en-GB" sz="2400" dirty="0"/>
              <a:t> test using as antigen, smears prepared on slides with Nichol’s strain of </a:t>
            </a:r>
            <a:r>
              <a:rPr lang="en-GB" sz="2400" i="1" dirty="0"/>
              <a:t>T. </a:t>
            </a:r>
            <a:r>
              <a:rPr lang="en-GB" sz="2400" i="1" dirty="0" err="1"/>
              <a:t>Pallidum</a:t>
            </a:r>
            <a:r>
              <a:rPr lang="en-GB" sz="2400" i="1" dirty="0"/>
              <a:t>.</a:t>
            </a:r>
            <a:r>
              <a:rPr lang="en-GB" sz="2400" dirty="0"/>
              <a:t> </a:t>
            </a:r>
          </a:p>
          <a:p>
            <a:pPr marL="571500" indent="-571500">
              <a:buFontTx/>
              <a:buAutoNum type="arabicPeriod"/>
            </a:pPr>
            <a:endParaRPr lang="en-GB" sz="2400" dirty="0"/>
          </a:p>
          <a:p>
            <a:pPr marL="571500" indent="-571500">
              <a:buSzPct val="175000"/>
              <a:buFontTx/>
              <a:buChar char="•"/>
            </a:pPr>
            <a:r>
              <a:rPr lang="en-GB" sz="2400" dirty="0"/>
              <a:t>TPHA Test </a:t>
            </a:r>
          </a:p>
          <a:p>
            <a:pPr marL="571500" indent="-571500">
              <a:buFontTx/>
              <a:buAutoNum type="arabicPeriod"/>
            </a:pPr>
            <a:r>
              <a:rPr lang="en-GB" sz="2400" dirty="0"/>
              <a:t>The </a:t>
            </a:r>
            <a:r>
              <a:rPr lang="en-GB" sz="2400" i="1" dirty="0"/>
              <a:t>T</a:t>
            </a:r>
            <a:r>
              <a:rPr lang="en-GB" sz="2400" i="1" dirty="0" smtClean="0"/>
              <a:t>. </a:t>
            </a:r>
            <a:r>
              <a:rPr lang="en-GB" sz="2400" i="1" dirty="0" err="1" smtClean="0"/>
              <a:t>pallidum</a:t>
            </a:r>
            <a:r>
              <a:rPr lang="en-GB" sz="2400" dirty="0" smtClean="0"/>
              <a:t> </a:t>
            </a:r>
            <a:r>
              <a:rPr lang="en-GB" sz="2400" dirty="0" err="1"/>
              <a:t>hemagglutination</a:t>
            </a:r>
            <a:r>
              <a:rPr lang="en-GB" sz="2400" dirty="0"/>
              <a:t> Assay (TPHA) uses tanned erythrocytes sensitised with a </a:t>
            </a:r>
            <a:r>
              <a:rPr lang="en-GB" sz="2400" dirty="0" err="1"/>
              <a:t>sonicated</a:t>
            </a:r>
            <a:r>
              <a:rPr lang="en-GB" sz="2400" dirty="0"/>
              <a:t> extract of </a:t>
            </a:r>
            <a:r>
              <a:rPr lang="en-GB" sz="2400" i="1" dirty="0" err="1"/>
              <a:t>T.pallidum</a:t>
            </a:r>
            <a:r>
              <a:rPr lang="en-GB" sz="2400" dirty="0"/>
              <a:t>, as antigen. </a:t>
            </a:r>
          </a:p>
          <a:p>
            <a:pPr marL="571500" indent="-571500">
              <a:buFontTx/>
              <a:buNone/>
            </a:pPr>
            <a:endParaRPr lang="en-GB" sz="2400" dirty="0"/>
          </a:p>
          <a:p>
            <a:pPr marL="571500" indent="-571500"/>
            <a:endParaRPr lang="en-GB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GB" sz="2000" dirty="0"/>
              <a:t>Epidemiology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8001000" cy="4411662"/>
          </a:xfrm>
        </p:spPr>
        <p:txBody>
          <a:bodyPr/>
          <a:lstStyle/>
          <a:p>
            <a:r>
              <a:rPr lang="en-GB" sz="2400" dirty="0"/>
              <a:t>Venereal syphilis is worldwide in distribution.</a:t>
            </a:r>
          </a:p>
          <a:p>
            <a:r>
              <a:rPr lang="en-GB" sz="2400" dirty="0"/>
              <a:t>The disease has undergone much variation </a:t>
            </a:r>
            <a:r>
              <a:rPr lang="en-GB" sz="2400" dirty="0" smtClean="0"/>
              <a:t>In </a:t>
            </a:r>
            <a:r>
              <a:rPr lang="en-GB" sz="2400" dirty="0"/>
              <a:t>its natural history and clinical features since its discovery.</a:t>
            </a:r>
          </a:p>
          <a:p>
            <a:r>
              <a:rPr lang="en-GB" sz="2400" dirty="0"/>
              <a:t>The advent of AIDS pandemic has had an impact on syphilis. Syphilis increases the risk of both transmitting and getting infected by HIV.</a:t>
            </a:r>
          </a:p>
          <a:p>
            <a:r>
              <a:rPr lang="en-GB" sz="2400" dirty="0"/>
              <a:t>Concurrent infection with syphilis and HIV is common and may lead to </a:t>
            </a:r>
            <a:r>
              <a:rPr lang="en-GB" sz="2400" dirty="0" err="1"/>
              <a:t>neurosyphilis</a:t>
            </a:r>
            <a:r>
              <a:rPr lang="en-GB" sz="2400" dirty="0"/>
              <a:t>.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7543800" cy="503238"/>
          </a:xfrm>
        </p:spPr>
        <p:txBody>
          <a:bodyPr/>
          <a:lstStyle/>
          <a:p>
            <a:r>
              <a:rPr lang="en-GB" sz="2000" dirty="0"/>
              <a:t>Prophylaxis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/>
              <a:t>Avoidance of sexual contact with an infected individual.</a:t>
            </a:r>
          </a:p>
          <a:p>
            <a:r>
              <a:rPr lang="en-GB" sz="2400" dirty="0"/>
              <a:t>Use of physical barriers- condoms</a:t>
            </a:r>
          </a:p>
          <a:p>
            <a:r>
              <a:rPr lang="en-GB" sz="2400" dirty="0"/>
              <a:t>Chemical- potassium permanganate</a:t>
            </a:r>
          </a:p>
          <a:p>
            <a:r>
              <a:rPr lang="en-GB" sz="2400" dirty="0"/>
              <a:t>Antibiotics as prophylactic measure.</a:t>
            </a:r>
          </a:p>
          <a:p>
            <a:r>
              <a:rPr lang="en-GB" sz="2400" dirty="0"/>
              <a:t>Penicillin as a prophylactic drug may suppress the primary lesion without eliminating the infection.</a:t>
            </a:r>
          </a:p>
          <a:p>
            <a:r>
              <a:rPr lang="en-GB" sz="2400" dirty="0"/>
              <a:t>No vaccines are available yet.</a:t>
            </a:r>
          </a:p>
          <a:p>
            <a:r>
              <a:rPr lang="en-GB" sz="2400" dirty="0"/>
              <a:t>Congenital syphilis can be prevented by giving adequate treatment to the mother before the fourth month of gestation starts.</a:t>
            </a:r>
          </a:p>
          <a:p>
            <a:pPr>
              <a:buFont typeface="Wingdings" pitchFamily="2" charset="2"/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2838"/>
            <a:ext cx="2514600" cy="411162"/>
          </a:xfrm>
        </p:spPr>
        <p:txBody>
          <a:bodyPr/>
          <a:lstStyle/>
          <a:p>
            <a:r>
              <a:rPr lang="en-GB" sz="2400" dirty="0"/>
              <a:t>Treatment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36738"/>
            <a:ext cx="8229600" cy="4411662"/>
          </a:xfrm>
        </p:spPr>
        <p:txBody>
          <a:bodyPr/>
          <a:lstStyle/>
          <a:p>
            <a:r>
              <a:rPr lang="en-GB" sz="2400" dirty="0"/>
              <a:t>Penicillin is uniformly effective in syphilis. A uniform and adequate dosage is important.</a:t>
            </a:r>
          </a:p>
          <a:p>
            <a:r>
              <a:rPr lang="en-GB" sz="2400" dirty="0"/>
              <a:t>Early syphilis- 2.4 million units of </a:t>
            </a:r>
            <a:r>
              <a:rPr lang="en-GB" sz="2400" dirty="0" err="1"/>
              <a:t>benzathine</a:t>
            </a:r>
            <a:r>
              <a:rPr lang="en-GB" sz="2400" dirty="0"/>
              <a:t> penicillin G.</a:t>
            </a:r>
          </a:p>
          <a:p>
            <a:r>
              <a:rPr lang="en-GB" sz="2400" dirty="0"/>
              <a:t>Late syphilis- </a:t>
            </a:r>
            <a:r>
              <a:rPr lang="en-US" sz="2400" dirty="0" err="1"/>
              <a:t>Benzathine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/>
              <a:t>penicillin G 2.4 million units  at one week intervals x 3 doses</a:t>
            </a:r>
          </a:p>
          <a:p>
            <a:pPr>
              <a:buFont typeface="Wingdings" pitchFamily="2" charset="2"/>
              <a:buNone/>
            </a:pPr>
            <a:r>
              <a:rPr lang="en-US" sz="2400" b="1" i="1" dirty="0"/>
              <a:t>           Penicillin allergy*</a:t>
            </a:r>
            <a:endParaRPr lang="en-US" sz="24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       </a:t>
            </a:r>
            <a:r>
              <a:rPr lang="en-US" sz="2400" dirty="0" err="1"/>
              <a:t>Doxycycline</a:t>
            </a:r>
            <a:r>
              <a:rPr lang="en-US" sz="2400" dirty="0"/>
              <a:t> 100 mg orally twice daily x 28 days				 	or</a:t>
            </a:r>
          </a:p>
          <a:p>
            <a:pPr>
              <a:lnSpc>
                <a:spcPct val="80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en-US" sz="2400" dirty="0"/>
              <a:t>	       Tetracycline 500 mg orally four times daily x 28days</a:t>
            </a:r>
          </a:p>
          <a:p>
            <a:r>
              <a:rPr lang="en-US" sz="2400" dirty="0" err="1"/>
              <a:t>Neurosyphilis</a:t>
            </a:r>
            <a:r>
              <a:rPr lang="en-US" sz="2400" dirty="0"/>
              <a:t>- </a:t>
            </a:r>
            <a:r>
              <a:rPr lang="en-US" sz="2400" dirty="0" err="1"/>
              <a:t>Ceftriaxone</a:t>
            </a:r>
            <a:r>
              <a:rPr lang="en-US" sz="2400" dirty="0"/>
              <a:t> 2 gm daily IM/IV for 10-14 days.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09600"/>
            <a:ext cx="8229600" cy="2128838"/>
          </a:xfrm>
        </p:spPr>
        <p:txBody>
          <a:bodyPr/>
          <a:lstStyle/>
          <a:p>
            <a:r>
              <a:rPr lang="en-GB" sz="1500"/>
              <a:t>Causal </a:t>
            </a:r>
            <a:r>
              <a:rPr lang="en-GB" sz="1500" i="1"/>
              <a:t>agent-Treponema pallidum</a:t>
            </a:r>
          </a:p>
          <a:p>
            <a:r>
              <a:rPr lang="en-GB" sz="1500"/>
              <a:t>Gram- negative, spirochete with fine spirals and pointed or round ends.</a:t>
            </a:r>
          </a:p>
          <a:p>
            <a:r>
              <a:rPr lang="en-GB" sz="1500"/>
              <a:t>~ 10 micrometers long and0.1-0.2 micrometers wide.</a:t>
            </a:r>
          </a:p>
          <a:p>
            <a:r>
              <a:rPr lang="en-GB" sz="1500"/>
              <a:t>Not been successfully cultivated in artificial media.</a:t>
            </a:r>
          </a:p>
          <a:p>
            <a:r>
              <a:rPr lang="en-GB" sz="1500" i="1"/>
              <a:t>T.pallidum</a:t>
            </a:r>
            <a:r>
              <a:rPr lang="en-GB" sz="1500"/>
              <a:t>- endemic syphilis</a:t>
            </a:r>
          </a:p>
          <a:p>
            <a:pPr lvl="1"/>
            <a:r>
              <a:rPr lang="en-GB" sz="1500"/>
              <a:t>T.petenue- Yaws</a:t>
            </a:r>
          </a:p>
          <a:p>
            <a:pPr lvl="1"/>
            <a:r>
              <a:rPr lang="en-GB" sz="1500"/>
              <a:t>T.carateum- Pinta</a:t>
            </a:r>
          </a:p>
          <a:p>
            <a:r>
              <a:rPr lang="en-GB" sz="1500"/>
              <a:t>Discovered by Schaudinn and Hoffman in 1905 in chancres and lymph nodes of syphilitic patients.</a:t>
            </a:r>
          </a:p>
          <a:p>
            <a:pPr lvl="1">
              <a:buFont typeface="Wingdings" pitchFamily="2" charset="2"/>
              <a:buNone/>
            </a:pPr>
            <a:endParaRPr lang="en-GB" sz="1500"/>
          </a:p>
        </p:txBody>
      </p:sp>
      <p:pic>
        <p:nvPicPr>
          <p:cNvPr id="3076" name="Picture 4" descr="21-MAAG1_Treponema_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04800" y="3200400"/>
            <a:ext cx="8534400" cy="3352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penile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28600"/>
            <a:ext cx="8305800" cy="6229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924800" cy="2743200"/>
          </a:xfrm>
        </p:spPr>
        <p:txBody>
          <a:bodyPr/>
          <a:lstStyle/>
          <a:p>
            <a:r>
              <a:rPr lang="en-GB" sz="2400" i="1" dirty="0" err="1"/>
              <a:t>T.pallidum</a:t>
            </a:r>
            <a:r>
              <a:rPr lang="en-GB" sz="2400" i="1" dirty="0"/>
              <a:t> </a:t>
            </a:r>
            <a:r>
              <a:rPr lang="en-GB" sz="2400" dirty="0"/>
              <a:t>cannot be seen under the light microscope in wet </a:t>
            </a:r>
            <a:r>
              <a:rPr lang="en-GB" sz="2400" dirty="0" smtClean="0"/>
              <a:t>films </a:t>
            </a:r>
            <a:r>
              <a:rPr lang="en-GB" sz="2400" dirty="0"/>
              <a:t>but can be made out by negative staining with </a:t>
            </a:r>
            <a:r>
              <a:rPr lang="en-GB" sz="2400" dirty="0" err="1"/>
              <a:t>india</a:t>
            </a:r>
            <a:r>
              <a:rPr lang="en-GB" sz="2400" dirty="0"/>
              <a:t> </a:t>
            </a:r>
            <a:r>
              <a:rPr lang="en-GB" sz="2400" dirty="0" smtClean="0"/>
              <a:t>ink</a:t>
            </a:r>
            <a:endParaRPr lang="en-GB" sz="2400" dirty="0"/>
          </a:p>
          <a:p>
            <a:r>
              <a:rPr lang="en-GB" sz="2400" dirty="0" smtClean="0"/>
              <a:t>It can </a:t>
            </a:r>
            <a:r>
              <a:rPr lang="en-GB" sz="2400" dirty="0"/>
              <a:t>be stained by silver impregnation methods</a:t>
            </a:r>
            <a:r>
              <a:rPr lang="en-GB" sz="2400" dirty="0" smtClean="0"/>
              <a:t>.</a:t>
            </a:r>
            <a:endParaRPr lang="en-GB" sz="2400" dirty="0"/>
          </a:p>
          <a:p>
            <a:r>
              <a:rPr lang="en-GB" sz="2400" dirty="0"/>
              <a:t>It is possible to maintain </a:t>
            </a:r>
            <a:r>
              <a:rPr lang="en-GB" sz="2400" i="1" dirty="0" err="1"/>
              <a:t>Treponema</a:t>
            </a:r>
            <a:r>
              <a:rPr lang="en-GB" sz="2400" i="1" dirty="0"/>
              <a:t> </a:t>
            </a:r>
            <a:r>
              <a:rPr lang="en-GB" sz="2400" i="1" dirty="0" err="1"/>
              <a:t>pallidum</a:t>
            </a:r>
            <a:r>
              <a:rPr lang="en-GB" sz="2400" dirty="0"/>
              <a:t> in motile and virulent form for 10-12 days in complex media under anaerobic conditions</a:t>
            </a:r>
          </a:p>
          <a:p>
            <a:r>
              <a:rPr lang="en-GB" sz="2400" dirty="0"/>
              <a:t>Virulent </a:t>
            </a:r>
            <a:r>
              <a:rPr lang="en-GB" sz="2400" i="1" dirty="0" err="1"/>
              <a:t>T.pallidum</a:t>
            </a:r>
            <a:r>
              <a:rPr lang="en-GB" sz="2400" dirty="0"/>
              <a:t>- </a:t>
            </a:r>
            <a:r>
              <a:rPr lang="en-GB" sz="2400" dirty="0" smtClean="0"/>
              <a:t>maintained in serial </a:t>
            </a:r>
            <a:r>
              <a:rPr lang="en-GB" sz="2400" dirty="0"/>
              <a:t>testicular passage in rabbits.</a:t>
            </a:r>
          </a:p>
          <a:p>
            <a:pPr lvl="1"/>
            <a:r>
              <a:rPr lang="en-GB" sz="2400" dirty="0"/>
              <a:t>Nichol’s strain-isolated in 1912 is still being propagated.</a:t>
            </a:r>
          </a:p>
          <a:p>
            <a:pPr lvl="1"/>
            <a:r>
              <a:rPr lang="en-GB" sz="2400" dirty="0"/>
              <a:t>Reiter strain- non-pathogenic </a:t>
            </a:r>
            <a:r>
              <a:rPr lang="en-GB" sz="2400" dirty="0" err="1"/>
              <a:t>treponeme</a:t>
            </a:r>
            <a:r>
              <a:rPr lang="en-GB" sz="2400" dirty="0"/>
              <a:t>, widely used as </a:t>
            </a:r>
            <a:r>
              <a:rPr lang="en-GB" sz="2400" dirty="0" smtClean="0"/>
              <a:t>antigen </a:t>
            </a:r>
            <a:r>
              <a:rPr lang="en-GB" sz="2400" dirty="0"/>
              <a:t>in group specific tests for syphilis diagnosis.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3738"/>
            <a:ext cx="8229600" cy="4411662"/>
          </a:xfrm>
        </p:spPr>
        <p:txBody>
          <a:bodyPr/>
          <a:lstStyle/>
          <a:p>
            <a:r>
              <a:rPr lang="en-GB" sz="2400" dirty="0" err="1"/>
              <a:t>Treponemal</a:t>
            </a:r>
            <a:r>
              <a:rPr lang="en-GB" sz="2400" dirty="0"/>
              <a:t> infection induces </a:t>
            </a:r>
            <a:r>
              <a:rPr lang="en-GB" sz="2400" dirty="0" err="1"/>
              <a:t>atleast</a:t>
            </a:r>
            <a:r>
              <a:rPr lang="en-GB" sz="2400" dirty="0"/>
              <a:t> 3 types of antibodies-</a:t>
            </a:r>
          </a:p>
          <a:p>
            <a:pPr lvl="1"/>
            <a:r>
              <a:rPr lang="en-GB" sz="2400" dirty="0" err="1"/>
              <a:t>Reagin</a:t>
            </a:r>
            <a:r>
              <a:rPr lang="en-GB" sz="2400" dirty="0"/>
              <a:t> Antibody- used in standard or non specific test for syphilis, in which </a:t>
            </a:r>
            <a:r>
              <a:rPr lang="en-GB" sz="2400" dirty="0" err="1"/>
              <a:t>Cardiolipin</a:t>
            </a:r>
            <a:r>
              <a:rPr lang="en-GB" sz="2400" dirty="0"/>
              <a:t>, a lipid </a:t>
            </a:r>
            <a:r>
              <a:rPr lang="en-GB" sz="2400" dirty="0" err="1"/>
              <a:t>hapten</a:t>
            </a:r>
            <a:r>
              <a:rPr lang="en-GB" sz="2400" dirty="0"/>
              <a:t> extracted from beef heart is used as the antigen.</a:t>
            </a:r>
          </a:p>
          <a:p>
            <a:r>
              <a:rPr lang="en-GB" sz="2400" dirty="0"/>
              <a:t>Group specific antigen</a:t>
            </a:r>
          </a:p>
          <a:p>
            <a:r>
              <a:rPr lang="en-GB" sz="2400" dirty="0"/>
              <a:t>Species specific antigen- </a:t>
            </a:r>
            <a:r>
              <a:rPr lang="en-GB" sz="2400" dirty="0" err="1" smtClean="0"/>
              <a:t>polysacharide</a:t>
            </a:r>
            <a:r>
              <a:rPr lang="en-GB" sz="2400" dirty="0" smtClean="0"/>
              <a:t> </a:t>
            </a:r>
            <a:r>
              <a:rPr lang="en-GB" sz="2400" dirty="0"/>
              <a:t>in nature. The antibodies to this demonstrated by the specific </a:t>
            </a:r>
            <a:r>
              <a:rPr lang="en-GB" sz="2400" i="1" dirty="0"/>
              <a:t>T</a:t>
            </a:r>
            <a:r>
              <a:rPr lang="en-GB" sz="2400" i="1" dirty="0" smtClean="0"/>
              <a:t>. </a:t>
            </a:r>
            <a:r>
              <a:rPr lang="en-GB" sz="2400" i="1" dirty="0" err="1" smtClean="0"/>
              <a:t>pallidum</a:t>
            </a:r>
            <a:r>
              <a:rPr lang="en-GB" sz="2400" dirty="0" smtClean="0"/>
              <a:t> </a:t>
            </a:r>
            <a:r>
              <a:rPr lang="en-GB" sz="2400" dirty="0"/>
              <a:t>tests that are positive only in the sera of patients infected with pathogenic </a:t>
            </a:r>
            <a:r>
              <a:rPr lang="en-GB" sz="2400" dirty="0" err="1"/>
              <a:t>treponemes</a:t>
            </a:r>
            <a:r>
              <a:rPr lang="en-GB" sz="2400" dirty="0"/>
              <a:t>.</a:t>
            </a:r>
          </a:p>
          <a:p>
            <a:pPr>
              <a:buFont typeface="Wingdings" pitchFamily="2" charset="2"/>
              <a:buNone/>
            </a:pPr>
            <a:endParaRPr lang="en-GB" sz="2400" dirty="0"/>
          </a:p>
          <a:p>
            <a:r>
              <a:rPr lang="en-GB" sz="2400" dirty="0"/>
              <a:t>Natural infection with </a:t>
            </a:r>
            <a:r>
              <a:rPr lang="en-GB" sz="2400" dirty="0" smtClean="0"/>
              <a:t>T. </a:t>
            </a:r>
            <a:r>
              <a:rPr lang="en-GB" sz="2400" dirty="0" err="1" smtClean="0"/>
              <a:t>pallidum</a:t>
            </a:r>
            <a:r>
              <a:rPr lang="en-GB" sz="2400" dirty="0" smtClean="0"/>
              <a:t> </a:t>
            </a:r>
            <a:r>
              <a:rPr lang="en-GB" sz="2400" dirty="0"/>
              <a:t>occurs only in human beings.</a:t>
            </a:r>
          </a:p>
          <a:p>
            <a:r>
              <a:rPr lang="en-GB" sz="2400" dirty="0"/>
              <a:t>Monkeys, Chimpanzees, Rabbits- experimental models.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r>
              <a:rPr lang="en-GB" sz="2000" dirty="0"/>
              <a:t>Syphilis- Pathogenesis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4411662"/>
          </a:xfrm>
        </p:spPr>
        <p:txBody>
          <a:bodyPr/>
          <a:lstStyle/>
          <a:p>
            <a:r>
              <a:rPr lang="en-GB" sz="2400" dirty="0"/>
              <a:t>Venereal syphilis is acquired by sexual contact whereas endemic syphilis is transmitted non-</a:t>
            </a:r>
            <a:r>
              <a:rPr lang="en-GB" sz="2400" dirty="0" err="1"/>
              <a:t>venereally</a:t>
            </a:r>
            <a:r>
              <a:rPr lang="en-GB" sz="2400" dirty="0"/>
              <a:t>.</a:t>
            </a:r>
          </a:p>
          <a:p>
            <a:r>
              <a:rPr lang="en-GB" sz="2400" dirty="0"/>
              <a:t>Entry through minute abrasions on the mucosa and skin.</a:t>
            </a:r>
          </a:p>
          <a:p>
            <a:r>
              <a:rPr lang="en-GB" sz="2400" dirty="0"/>
              <a:t>Infectivity </a:t>
            </a:r>
            <a:r>
              <a:rPr lang="en-GB" sz="2400" dirty="0" err="1"/>
              <a:t>maximun</a:t>
            </a:r>
            <a:r>
              <a:rPr lang="en-GB" sz="2400" dirty="0"/>
              <a:t> during first two years of the disease.</a:t>
            </a:r>
          </a:p>
          <a:p>
            <a:r>
              <a:rPr lang="en-GB" sz="2400" dirty="0" err="1"/>
              <a:t>Transplacental</a:t>
            </a:r>
            <a:r>
              <a:rPr lang="en-GB" sz="2400" dirty="0"/>
              <a:t> transmission can take place at any stage of pregnancy.</a:t>
            </a:r>
          </a:p>
          <a:p>
            <a:r>
              <a:rPr lang="en-GB" sz="2400" dirty="0"/>
              <a:t>Lesions of congenital syphilis develop only after the fourth month of gestation.</a:t>
            </a:r>
          </a:p>
          <a:p>
            <a:r>
              <a:rPr lang="en-GB" sz="2400" dirty="0"/>
              <a:t>As  few as 60 </a:t>
            </a:r>
            <a:r>
              <a:rPr lang="en-GB" sz="2400" dirty="0" err="1"/>
              <a:t>treponemes</a:t>
            </a:r>
            <a:r>
              <a:rPr lang="en-GB" sz="2400" dirty="0"/>
              <a:t> are capable of infecting 50% of human volunteers.</a:t>
            </a:r>
          </a:p>
          <a:p>
            <a:r>
              <a:rPr lang="en-GB" sz="2400" dirty="0"/>
              <a:t>Generation time- 30-33 hours.</a:t>
            </a:r>
          </a:p>
          <a:p>
            <a:r>
              <a:rPr lang="en-GB" sz="2400" dirty="0"/>
              <a:t>Incubation period- 10-90 days.</a:t>
            </a:r>
          </a:p>
          <a:p>
            <a:r>
              <a:rPr lang="en-GB" sz="2400" dirty="0"/>
              <a:t>Clinical manifestations fall into 3 stages-</a:t>
            </a:r>
          </a:p>
          <a:p>
            <a:pPr lvl="1"/>
            <a:r>
              <a:rPr lang="en-GB" sz="2400" dirty="0"/>
              <a:t>Primary </a:t>
            </a:r>
            <a:r>
              <a:rPr lang="en-GB" sz="2400" dirty="0" smtClean="0"/>
              <a:t>syphilis,  Secondary syphilis,  Tertiary </a:t>
            </a:r>
            <a:r>
              <a:rPr lang="en-GB" sz="2400" dirty="0"/>
              <a:t>syphilis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60438"/>
            <a:ext cx="7543800" cy="334962"/>
          </a:xfrm>
          <a:noFill/>
          <a:ln/>
        </p:spPr>
        <p:txBody>
          <a:bodyPr anchor="ctr"/>
          <a:lstStyle/>
          <a:p>
            <a:r>
              <a:rPr lang="en-US" sz="2400" dirty="0"/>
              <a:t>PRIMARY SYPHILIS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11662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/>
              <a:t>Primary lesion develops at site of contact/inoculation.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Classically: single, painless, clean-based, indurated ulcer, with firm, raised </a:t>
            </a:r>
            <a:r>
              <a:rPr lang="en-US" sz="2400" b="1" dirty="0" smtClean="0"/>
              <a:t>borders called chancre. </a:t>
            </a:r>
            <a:endParaRPr lang="en-US" sz="2400" b="1" dirty="0"/>
          </a:p>
          <a:p>
            <a:pPr>
              <a:lnSpc>
                <a:spcPct val="80000"/>
              </a:lnSpc>
            </a:pPr>
            <a:r>
              <a:rPr lang="en-US" sz="2400" b="1" dirty="0"/>
              <a:t>Mostly </a:t>
            </a:r>
            <a:r>
              <a:rPr lang="en-US" sz="2400" b="1" dirty="0" err="1"/>
              <a:t>anogenital</a:t>
            </a:r>
            <a:r>
              <a:rPr lang="en-US" sz="2400" b="1" dirty="0"/>
              <a:t>, but may occur at any site.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 Covered by a thick, </a:t>
            </a:r>
            <a:r>
              <a:rPr lang="en-US" sz="2400" b="1" dirty="0" err="1"/>
              <a:t>glairy</a:t>
            </a:r>
            <a:r>
              <a:rPr lang="en-US" sz="2400" b="1" dirty="0"/>
              <a:t> </a:t>
            </a:r>
            <a:r>
              <a:rPr lang="en-US" sz="2400" b="1" dirty="0" err="1"/>
              <a:t>exudate</a:t>
            </a:r>
            <a:r>
              <a:rPr lang="en-US" sz="2400" b="1" dirty="0"/>
              <a:t> rich in </a:t>
            </a:r>
            <a:r>
              <a:rPr lang="en-US" sz="2400" b="1" dirty="0" err="1"/>
              <a:t>spirochets</a:t>
            </a:r>
            <a:r>
              <a:rPr lang="en-US" sz="2400" b="1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Regional lymph nodes are swollen and discrete., rubbery and non-tender.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Very infectious.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May be </a:t>
            </a:r>
            <a:r>
              <a:rPr lang="en-US" sz="2400" b="1" dirty="0" err="1"/>
              <a:t>darkfield</a:t>
            </a:r>
            <a:r>
              <a:rPr lang="en-US" sz="2400" b="1" dirty="0"/>
              <a:t> positive but serologically negative. 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Untreated, heals in 10-40 days, leaving a faint scar.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400" b="1" dirty="0"/>
              <a:t>SECONDARY SYPHILIS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Seen 6 weeks to 6 months after primary chancre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Usually with a diffuse non-</a:t>
            </a:r>
            <a:r>
              <a:rPr lang="en-US" sz="2400" b="1" dirty="0" err="1"/>
              <a:t>pruritic</a:t>
            </a:r>
            <a:r>
              <a:rPr lang="en-US" sz="2400" b="1" dirty="0"/>
              <a:t>, </a:t>
            </a:r>
            <a:r>
              <a:rPr lang="en-US" sz="2400" b="1" dirty="0" err="1"/>
              <a:t>indurated</a:t>
            </a:r>
            <a:r>
              <a:rPr lang="en-US" sz="2400" b="1" dirty="0"/>
              <a:t> rash, including palms &amp; soles.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May also cause: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Fever, malaise, headache, sore throat, </a:t>
            </a:r>
            <a:r>
              <a:rPr lang="en-US" sz="2400" b="1" dirty="0" err="1"/>
              <a:t>myalgia</a:t>
            </a:r>
            <a:r>
              <a:rPr lang="en-US" sz="2400" b="1" dirty="0"/>
              <a:t>, </a:t>
            </a:r>
            <a:r>
              <a:rPr lang="en-US" sz="2400" b="1" dirty="0" err="1"/>
              <a:t>arthralgia</a:t>
            </a:r>
            <a:r>
              <a:rPr lang="en-US" sz="2400" b="1" dirty="0"/>
              <a:t>, generalized </a:t>
            </a:r>
            <a:r>
              <a:rPr lang="en-US" sz="2400" b="1" dirty="0" err="1"/>
              <a:t>lymphadenopathy</a:t>
            </a:r>
            <a:endParaRPr lang="en-US" sz="2400" b="1" dirty="0"/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Hepatitis (10%)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There may also be ophthalmic and </a:t>
            </a:r>
            <a:r>
              <a:rPr lang="en-US" sz="2400" b="1" dirty="0" err="1"/>
              <a:t>meningeal</a:t>
            </a:r>
            <a:r>
              <a:rPr lang="en-US" sz="2400" b="1" dirty="0"/>
              <a:t> development.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Highly variable in intensity, distribution and healing.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Undergo spontaneous healing, </a:t>
            </a:r>
            <a:r>
              <a:rPr lang="en-US" sz="2400" b="1" dirty="0" smtClean="0"/>
              <a:t>but in </a:t>
            </a:r>
            <a:r>
              <a:rPr lang="en-US" sz="2400" b="1" dirty="0"/>
              <a:t>some instances </a:t>
            </a:r>
            <a:r>
              <a:rPr lang="en-US" sz="2400" b="1" dirty="0" smtClean="0"/>
              <a:t>takes </a:t>
            </a:r>
            <a:r>
              <a:rPr lang="en-US" sz="2400" b="1" dirty="0"/>
              <a:t>as long as 4-5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6556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The skin rash: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dirty="0"/>
              <a:t>Diffuse,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dirty="0"/>
              <a:t>often with a superficial scale (</a:t>
            </a:r>
            <a:r>
              <a:rPr lang="en-US" sz="2400" dirty="0" err="1"/>
              <a:t>papulosquamous</a:t>
            </a:r>
            <a:r>
              <a:rPr lang="en-US" sz="2400" dirty="0"/>
              <a:t>). 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dirty="0"/>
              <a:t>May leave residual pigmentation or </a:t>
            </a:r>
            <a:r>
              <a:rPr lang="en-US" sz="2400" dirty="0" err="1"/>
              <a:t>depigmentation</a:t>
            </a:r>
            <a:r>
              <a:rPr lang="en-US" sz="2400" dirty="0"/>
              <a:t>.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endParaRPr lang="en-US" sz="2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 err="1"/>
              <a:t>Condylomata</a:t>
            </a:r>
            <a:r>
              <a:rPr lang="en-US" sz="2400" b="1" dirty="0"/>
              <a:t> </a:t>
            </a:r>
            <a:r>
              <a:rPr lang="en-US" sz="2400" b="1" dirty="0" err="1"/>
              <a:t>Lata</a:t>
            </a:r>
            <a:r>
              <a:rPr lang="en-US" sz="2400" b="1" dirty="0"/>
              <a:t>: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dirty="0"/>
              <a:t>Formed by coalescence of large, pale, flat-topped papules.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dirty="0"/>
              <a:t>Occur in warm, moist areas.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dirty="0"/>
              <a:t>Highly infectious.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endParaRPr lang="en-US" sz="2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400" b="1" dirty="0"/>
              <a:t>Mucosal lesions:</a:t>
            </a:r>
            <a:r>
              <a:rPr lang="en-US" sz="2400" dirty="0"/>
              <a:t> 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en-US" sz="2400" dirty="0"/>
              <a:t>~ 30% of secondary syphilis patients develop mucous patch (slightly raised, oval area covered by a grayish white membrane, with a pink base that does not bleed).</a:t>
            </a:r>
          </a:p>
          <a:p>
            <a:pPr marL="692150" lvl="1" indent="-347663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 dirty="0"/>
              <a:t>Highly infectious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311</TotalTime>
  <Words>1130</Words>
  <Application>Microsoft Office PowerPoint</Application>
  <PresentationFormat>On-screen Show (4:3)</PresentationFormat>
  <Paragraphs>134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Network</vt:lpstr>
      <vt:lpstr>Syphilis</vt:lpstr>
      <vt:lpstr>PowerPoint Presentation</vt:lpstr>
      <vt:lpstr>PowerPoint Presentation</vt:lpstr>
      <vt:lpstr>PowerPoint Presentation</vt:lpstr>
      <vt:lpstr>PowerPoint Presentation</vt:lpstr>
      <vt:lpstr>Syphilis- Pathogenesis</vt:lpstr>
      <vt:lpstr>PRIMARY SYPHILIS </vt:lpstr>
      <vt:lpstr>PowerPoint Presentation</vt:lpstr>
      <vt:lpstr>PowerPoint Presentation</vt:lpstr>
      <vt:lpstr>LATE SYPHILIS ‘Tertiary Syphilis’</vt:lpstr>
      <vt:lpstr>Diagnosis</vt:lpstr>
      <vt:lpstr>PowerPoint Presentation</vt:lpstr>
      <vt:lpstr>PowerPoint Presentation</vt:lpstr>
      <vt:lpstr>Epidemiology</vt:lpstr>
      <vt:lpstr>Prophylaxis</vt:lpstr>
      <vt:lpstr>Treatment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Syphilis</dc:title>
  <dc:creator>user</dc:creator>
  <cp:lastModifiedBy>admin</cp:lastModifiedBy>
  <cp:revision>15</cp:revision>
  <dcterms:created xsi:type="dcterms:W3CDTF">2011-04-05T15:32:16Z</dcterms:created>
  <dcterms:modified xsi:type="dcterms:W3CDTF">2020-03-22T06:50:04Z</dcterms:modified>
</cp:coreProperties>
</file>