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0" autoAdjust="0"/>
    <p:restoredTop sz="94660"/>
  </p:normalViewPr>
  <p:slideViewPr>
    <p:cSldViewPr snapToGrid="0">
      <p:cViewPr varScale="1">
        <p:scale>
          <a:sx n="57" d="100"/>
          <a:sy n="57" d="100"/>
        </p:scale>
        <p:origin x="6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D5E-8697-4EDD-AC6A-D7BBB59CD11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094F-1645-4DA2-8E36-7871A062E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8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D5E-8697-4EDD-AC6A-D7BBB59CD11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094F-1645-4DA2-8E36-7871A062E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D5E-8697-4EDD-AC6A-D7BBB59CD11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094F-1645-4DA2-8E36-7871A062E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1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D5E-8697-4EDD-AC6A-D7BBB59CD11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094F-1645-4DA2-8E36-7871A062E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D5E-8697-4EDD-AC6A-D7BBB59CD11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094F-1645-4DA2-8E36-7871A062E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D5E-8697-4EDD-AC6A-D7BBB59CD11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094F-1645-4DA2-8E36-7871A062E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6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D5E-8697-4EDD-AC6A-D7BBB59CD11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094F-1645-4DA2-8E36-7871A062E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5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D5E-8697-4EDD-AC6A-D7BBB59CD11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094F-1645-4DA2-8E36-7871A062E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6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D5E-8697-4EDD-AC6A-D7BBB59CD11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094F-1645-4DA2-8E36-7871A062E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3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D5E-8697-4EDD-AC6A-D7BBB59CD11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094F-1645-4DA2-8E36-7871A062E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85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D5E-8697-4EDD-AC6A-D7BBB59CD11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094F-1645-4DA2-8E36-7871A062E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7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3CD5E-8697-4EDD-AC6A-D7BBB59CD11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6094F-1645-4DA2-8E36-7871A062E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7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ested_primer" TargetMode="External"/><Relationship Id="rId2" Type="http://schemas.openxmlformats.org/officeDocument/2006/relationships/hyperlink" Target="https://en.wikipedia.org/wiki/RT-PC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Gene" TargetMode="External"/><Relationship Id="rId4" Type="http://schemas.openxmlformats.org/officeDocument/2006/relationships/hyperlink" Target="https://en.wikipedia.org/wiki/Polymerase_chain_reactio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ational_Institute_of_Allergy_and_Infectious_Diseases" TargetMode="External"/><Relationship Id="rId2" Type="http://schemas.openxmlformats.org/officeDocument/2006/relationships/hyperlink" Target="https://en.wikipedia.org/wiki/Insect_repellen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8247" y="1120462"/>
            <a:ext cx="9144000" cy="76676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Chikungunya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5830"/>
            <a:ext cx="9144000" cy="1655762"/>
          </a:xfrm>
        </p:spPr>
        <p:txBody>
          <a:bodyPr/>
          <a:lstStyle/>
          <a:p>
            <a:r>
              <a:rPr lang="en-US" dirty="0" err="1" smtClean="0"/>
              <a:t>Vandana</a:t>
            </a:r>
            <a:r>
              <a:rPr lang="en-US" dirty="0" smtClean="0"/>
              <a:t> </a:t>
            </a:r>
            <a:r>
              <a:rPr lang="en-US" dirty="0" smtClean="0"/>
              <a:t>Gupta</a:t>
            </a:r>
          </a:p>
          <a:p>
            <a:r>
              <a:rPr lang="en-US" dirty="0" smtClean="0"/>
              <a:t>Medical Microbiology</a:t>
            </a:r>
          </a:p>
          <a:p>
            <a:r>
              <a:rPr lang="en-US" dirty="0" smtClean="0"/>
              <a:t>Semester VI</a:t>
            </a:r>
            <a:endParaRPr lang="en-US" dirty="0"/>
          </a:p>
        </p:txBody>
      </p:sp>
      <p:pic>
        <p:nvPicPr>
          <p:cNvPr id="1026" name="Picture 2" descr="2012-01-09 Chikungunya on the right feet at The Philippin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05" y="259835"/>
            <a:ext cx="4558093" cy="340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36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756"/>
            <a:ext cx="10515600" cy="59442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word '</a:t>
            </a:r>
            <a:r>
              <a:rPr lang="en-US" dirty="0" err="1"/>
              <a:t>chikungunya</a:t>
            </a:r>
            <a:r>
              <a:rPr lang="en-US" dirty="0"/>
              <a:t>' is believed to have been derived from a description in the </a:t>
            </a:r>
            <a:r>
              <a:rPr lang="en-US" dirty="0" err="1"/>
              <a:t>Makonde</a:t>
            </a:r>
            <a:r>
              <a:rPr lang="en-US" dirty="0"/>
              <a:t> language, meaning "that which bends up",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disease was first </a:t>
            </a:r>
            <a:r>
              <a:rPr lang="en-US" dirty="0" smtClean="0"/>
              <a:t>described</a:t>
            </a:r>
            <a:r>
              <a:rPr lang="en-US" dirty="0"/>
              <a:t> in 1955, following an outbreak in 1952 on the </a:t>
            </a:r>
            <a:r>
              <a:rPr lang="en-US" dirty="0" err="1"/>
              <a:t>Makonde</a:t>
            </a:r>
            <a:r>
              <a:rPr lang="en-US" dirty="0"/>
              <a:t> Plateau, along the border between Mozambique and Tanganyika (the mainland part of modern-day Tanzania).</a:t>
            </a:r>
          </a:p>
          <a:p>
            <a:r>
              <a:rPr lang="en-US" dirty="0" smtClean="0"/>
              <a:t>Since </a:t>
            </a:r>
            <a:r>
              <a:rPr lang="en-US" dirty="0"/>
              <a:t>its discovery in </a:t>
            </a:r>
            <a:r>
              <a:rPr lang="en-US" dirty="0" err="1" smtClean="0"/>
              <a:t>Tangania</a:t>
            </a:r>
            <a:r>
              <a:rPr lang="en-US" dirty="0"/>
              <a:t>, Africa, in 1952, </a:t>
            </a:r>
            <a:r>
              <a:rPr lang="en-US" i="1" dirty="0" err="1"/>
              <a:t>Chikungunya</a:t>
            </a:r>
            <a:r>
              <a:rPr lang="en-US" i="1" dirty="0"/>
              <a:t> virus</a:t>
            </a:r>
            <a:r>
              <a:rPr lang="en-US" dirty="0"/>
              <a:t> outbreaks have occurred occasionally in Africa, South Asia, and Southeast Asia, but recent outbreaks have spread the disease over a wider range.</a:t>
            </a:r>
          </a:p>
          <a:p>
            <a:pPr marL="0" indent="0">
              <a:buNone/>
            </a:pPr>
            <a:r>
              <a:rPr lang="en-US" dirty="0" smtClean="0"/>
              <a:t>Biological weapon</a:t>
            </a:r>
            <a:endParaRPr lang="en-US" dirty="0"/>
          </a:p>
          <a:p>
            <a:r>
              <a:rPr lang="en-US" dirty="0" err="1"/>
              <a:t>Chikungunya</a:t>
            </a:r>
            <a:r>
              <a:rPr lang="en-US" dirty="0"/>
              <a:t> is one of more than a dozen agents researched as a potential biological weapon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59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8625"/>
            <a:ext cx="10515600" cy="6651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Etiology and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258" y="1055601"/>
            <a:ext cx="11654444" cy="5544703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err="1"/>
              <a:t>Chikungunya</a:t>
            </a:r>
            <a:r>
              <a:rPr lang="en-US" i="1" dirty="0"/>
              <a:t> virus</a:t>
            </a:r>
            <a:r>
              <a:rPr lang="en-US" dirty="0"/>
              <a:t> (CHIKV), </a:t>
            </a:r>
            <a:r>
              <a:rPr lang="en-US" dirty="0" smtClean="0"/>
              <a:t>genus</a:t>
            </a:r>
            <a:r>
              <a:rPr lang="en-US" dirty="0"/>
              <a:t> </a:t>
            </a:r>
            <a:r>
              <a:rPr lang="en-US" i="1" dirty="0" err="1"/>
              <a:t>Alphavirus</a:t>
            </a:r>
            <a:r>
              <a:rPr lang="en-US" dirty="0"/>
              <a:t>, </a:t>
            </a:r>
            <a:r>
              <a:rPr lang="en-US" dirty="0" smtClean="0"/>
              <a:t>family</a:t>
            </a:r>
            <a:r>
              <a:rPr lang="en-US" dirty="0"/>
              <a:t> </a:t>
            </a:r>
            <a:r>
              <a:rPr lang="en-US" i="1" dirty="0" err="1" smtClean="0"/>
              <a:t>Togaviridae</a:t>
            </a:r>
            <a:r>
              <a:rPr lang="en-US" dirty="0" smtClean="0"/>
              <a:t>: RNA virus with a</a:t>
            </a:r>
            <a:r>
              <a:rPr lang="en-US" dirty="0"/>
              <a:t> </a:t>
            </a:r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dirty="0" smtClean="0"/>
              <a:t>-sense </a:t>
            </a:r>
            <a:r>
              <a:rPr lang="en-US" dirty="0" err="1" smtClean="0"/>
              <a:t>ss</a:t>
            </a:r>
            <a:r>
              <a:rPr lang="en-US" dirty="0" smtClean="0"/>
              <a:t> genome of about 11.6kb</a:t>
            </a:r>
          </a:p>
          <a:p>
            <a:r>
              <a:rPr lang="en-US" dirty="0" smtClean="0"/>
              <a:t>It </a:t>
            </a:r>
            <a:r>
              <a:rPr lang="en-US" dirty="0"/>
              <a:t>was first isolated in 1953 in </a:t>
            </a:r>
            <a:r>
              <a:rPr lang="en-US" dirty="0" smtClean="0"/>
              <a:t>Tanzania</a:t>
            </a:r>
            <a:r>
              <a:rPr lang="en-US" dirty="0"/>
              <a:t> It is a member of the </a:t>
            </a:r>
            <a:r>
              <a:rPr lang="en-US" dirty="0" err="1"/>
              <a:t>Semliki</a:t>
            </a:r>
            <a:r>
              <a:rPr lang="en-US" dirty="0"/>
              <a:t> Forest virus </a:t>
            </a:r>
            <a:r>
              <a:rPr lang="en-US" dirty="0" smtClean="0"/>
              <a:t>complex and </a:t>
            </a:r>
            <a:r>
              <a:rPr lang="en-US" dirty="0"/>
              <a:t>is closely related to Ross River </a:t>
            </a:r>
            <a:r>
              <a:rPr lang="en-US" dirty="0" smtClean="0"/>
              <a:t>virus</a:t>
            </a:r>
          </a:p>
          <a:p>
            <a:r>
              <a:rPr lang="en-US" dirty="0" smtClean="0"/>
              <a:t> </a:t>
            </a:r>
            <a:r>
              <a:rPr lang="en-US" dirty="0"/>
              <a:t>referred to as an </a:t>
            </a:r>
            <a:r>
              <a:rPr lang="en-US" dirty="0" err="1"/>
              <a:t>arbovirus</a:t>
            </a:r>
            <a:r>
              <a:rPr lang="en-US" dirty="0"/>
              <a:t> (</a:t>
            </a:r>
            <a:r>
              <a:rPr lang="en-US" i="1" dirty="0"/>
              <a:t>ar</a:t>
            </a:r>
            <a:r>
              <a:rPr lang="en-US" dirty="0"/>
              <a:t>thropod-</a:t>
            </a:r>
            <a:r>
              <a:rPr lang="en-US" i="1" dirty="0"/>
              <a:t>bo</a:t>
            </a:r>
            <a:r>
              <a:rPr lang="en-US" dirty="0"/>
              <a:t>rne virus). In the United States, it is classified as a category C priority </a:t>
            </a:r>
            <a:r>
              <a:rPr lang="en-US" dirty="0" smtClean="0"/>
              <a:t>pathogen,</a:t>
            </a:r>
            <a:r>
              <a:rPr lang="en-US" dirty="0"/>
              <a:t> and work requires biosafety level III precautions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smtClean="0"/>
              <a:t>Transmission</a:t>
            </a:r>
          </a:p>
          <a:p>
            <a:r>
              <a:rPr lang="en-US" dirty="0" smtClean="0"/>
              <a:t>Mosquito </a:t>
            </a:r>
            <a:r>
              <a:rPr lang="en-US" dirty="0" err="1" smtClean="0"/>
              <a:t>Aedes</a:t>
            </a:r>
            <a:r>
              <a:rPr lang="en-US" dirty="0" smtClean="0"/>
              <a:t> to </a:t>
            </a:r>
            <a:r>
              <a:rPr lang="en-US" dirty="0"/>
              <a:t>humans. Less </a:t>
            </a:r>
            <a:r>
              <a:rPr lang="en-US" dirty="0" smtClean="0"/>
              <a:t>commonly from </a:t>
            </a:r>
            <a:r>
              <a:rPr lang="en-US" dirty="0"/>
              <a:t>mother to child during pregnancy or at birth.  </a:t>
            </a:r>
            <a:endParaRPr lang="en-US" dirty="0" smtClean="0"/>
          </a:p>
          <a:p>
            <a:r>
              <a:rPr lang="en-US" i="1" dirty="0" smtClean="0"/>
              <a:t>A</a:t>
            </a:r>
            <a:r>
              <a:rPr lang="en-US" i="1" dirty="0"/>
              <a:t>. </a:t>
            </a:r>
            <a:r>
              <a:rPr lang="en-US" i="1" dirty="0" err="1"/>
              <a:t>aegypti</a:t>
            </a:r>
            <a:r>
              <a:rPr lang="en-US" dirty="0"/>
              <a:t> </a:t>
            </a:r>
            <a:r>
              <a:rPr lang="en-US" dirty="0" smtClean="0"/>
              <a:t>being </a:t>
            </a:r>
            <a:r>
              <a:rPr lang="en-US" dirty="0"/>
              <a:t>most common vector, </a:t>
            </a:r>
            <a:r>
              <a:rPr lang="en-US" dirty="0" smtClean="0"/>
              <a:t>though other species </a:t>
            </a:r>
            <a:r>
              <a:rPr lang="en-US" dirty="0" err="1" smtClean="0"/>
              <a:t>eg</a:t>
            </a:r>
            <a:r>
              <a:rPr lang="en-US" dirty="0"/>
              <a:t> </a:t>
            </a:r>
            <a:r>
              <a:rPr lang="en-US" i="1" u="sng" dirty="0"/>
              <a:t>A. </a:t>
            </a:r>
            <a:r>
              <a:rPr lang="en-US" i="1" u="sng" dirty="0" err="1" smtClean="0"/>
              <a:t>albopictus</a:t>
            </a:r>
            <a:r>
              <a:rPr lang="en-US" i="1" u="sng" dirty="0"/>
              <a:t> </a:t>
            </a:r>
            <a:r>
              <a:rPr lang="en-US" i="1" u="sng" dirty="0" smtClean="0"/>
              <a:t>: also </a:t>
            </a:r>
            <a:r>
              <a:rPr lang="en-US" i="1" u="sng" dirty="0" smtClean="0"/>
              <a:t>reported</a:t>
            </a:r>
          </a:p>
          <a:p>
            <a:endParaRPr lang="en-US" i="1" u="sng" dirty="0"/>
          </a:p>
          <a:p>
            <a:pPr marL="0" indent="0">
              <a:buNone/>
            </a:pPr>
            <a:r>
              <a:rPr lang="en-US" dirty="0"/>
              <a:t>IP: 1-12 d, (</a:t>
            </a:r>
            <a:r>
              <a:rPr lang="en-US" dirty="0" err="1"/>
              <a:t>avr</a:t>
            </a:r>
            <a:r>
              <a:rPr lang="en-US" dirty="0"/>
              <a:t> 3-7D) </a:t>
            </a:r>
          </a:p>
          <a:p>
            <a:pPr marL="0" indent="0">
              <a:buNone/>
            </a:pPr>
            <a:r>
              <a:rPr lang="en-US" dirty="0"/>
              <a:t>Rarely asymptomatic, 72% to 97% of those infected will develop symptoms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14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262" y="262092"/>
            <a:ext cx="11370637" cy="63349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/>
              <a:t>symptoms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dirty="0" smtClean="0"/>
              <a:t>sudden </a:t>
            </a:r>
            <a:r>
              <a:rPr lang="en-US" sz="2200" dirty="0"/>
              <a:t>onset with high fever, </a:t>
            </a:r>
            <a:r>
              <a:rPr lang="en-US" sz="2200" dirty="0" smtClean="0"/>
              <a:t>usually above 39 °C (102 °F) </a:t>
            </a:r>
            <a:r>
              <a:rPr lang="en-US" sz="2200" dirty="0" smtClean="0"/>
              <a:t>to </a:t>
            </a:r>
            <a:r>
              <a:rPr lang="en-US" sz="2200" dirty="0" smtClean="0"/>
              <a:t>40 °C (104 °F) </a:t>
            </a:r>
          </a:p>
          <a:p>
            <a:pPr marL="0" indent="0">
              <a:buNone/>
            </a:pPr>
            <a:r>
              <a:rPr lang="en-US" sz="2200" dirty="0" smtClean="0"/>
              <a:t>joint </a:t>
            </a:r>
            <a:r>
              <a:rPr lang="en-US" sz="2200" dirty="0"/>
              <a:t>pain, and </a:t>
            </a:r>
            <a:r>
              <a:rPr lang="en-US" sz="2200" dirty="0" smtClean="0"/>
              <a:t>rash.   may include headache</a:t>
            </a:r>
            <a:r>
              <a:rPr lang="en-US" sz="2200" dirty="0"/>
              <a:t>, fatigue, digestive complaints, and </a:t>
            </a:r>
            <a:r>
              <a:rPr lang="en-US" sz="2200" dirty="0" smtClean="0"/>
              <a:t>conjunctivitis</a:t>
            </a:r>
            <a:endParaRPr lang="en-US" sz="2200" dirty="0"/>
          </a:p>
          <a:p>
            <a:r>
              <a:rPr lang="en-US" sz="2200" dirty="0" smtClean="0"/>
              <a:t>Usually has an</a:t>
            </a:r>
            <a:r>
              <a:rPr lang="en-US" sz="2200" dirty="0"/>
              <a:t> </a:t>
            </a:r>
            <a:r>
              <a:rPr lang="en-US" sz="2200" dirty="0" smtClean="0"/>
              <a:t>acute and a chronic</a:t>
            </a:r>
            <a:r>
              <a:rPr lang="en-US" sz="2200" dirty="0"/>
              <a:t> </a:t>
            </a:r>
            <a:r>
              <a:rPr lang="en-US" sz="2200" dirty="0" smtClean="0"/>
              <a:t>phase. </a:t>
            </a:r>
            <a:r>
              <a:rPr lang="en-US" sz="2200" dirty="0"/>
              <a:t> </a:t>
            </a:r>
            <a:r>
              <a:rPr lang="en-US" sz="2200" dirty="0" smtClean="0"/>
              <a:t>acute phase with </a:t>
            </a:r>
            <a:r>
              <a:rPr lang="en-US" sz="2200" dirty="0"/>
              <a:t>two </a:t>
            </a:r>
            <a:r>
              <a:rPr lang="en-US" sz="2200" dirty="0" smtClean="0"/>
              <a:t>stages: a </a:t>
            </a:r>
            <a:r>
              <a:rPr lang="en-US" sz="2200" dirty="0"/>
              <a:t>viral stage during the first </a:t>
            </a:r>
            <a:r>
              <a:rPr lang="en-US" sz="2200" dirty="0" smtClean="0"/>
              <a:t>5-7 days</a:t>
            </a:r>
            <a:r>
              <a:rPr lang="en-US" sz="2200" dirty="0"/>
              <a:t>, during which </a:t>
            </a:r>
            <a:r>
              <a:rPr lang="en-US" sz="2200" dirty="0" err="1"/>
              <a:t>viremia</a:t>
            </a:r>
            <a:r>
              <a:rPr lang="en-US" sz="2200" dirty="0"/>
              <a:t> occurs</a:t>
            </a:r>
            <a:r>
              <a:rPr lang="en-US" sz="2200" dirty="0" smtClean="0"/>
              <a:t>,</a:t>
            </a:r>
            <a:r>
              <a:rPr lang="en-US" sz="2200" dirty="0"/>
              <a:t> followed by a convalescent stage lasting </a:t>
            </a:r>
            <a:r>
              <a:rPr lang="en-US" sz="2200" dirty="0" err="1" smtClean="0"/>
              <a:t>approx</a:t>
            </a:r>
            <a:r>
              <a:rPr lang="en-US" sz="2200" dirty="0" smtClean="0"/>
              <a:t> 10 days: symptoms </a:t>
            </a:r>
            <a:r>
              <a:rPr lang="en-US" sz="2200" dirty="0"/>
              <a:t>improve and the virus cannot be detected in the </a:t>
            </a:r>
            <a:r>
              <a:rPr lang="en-US" sz="2200" dirty="0" smtClean="0"/>
              <a:t>blood.</a:t>
            </a:r>
            <a:r>
              <a:rPr lang="en-US" sz="2200" dirty="0"/>
              <a:t> Typically, the disease begins with a sudden high </a:t>
            </a:r>
            <a:r>
              <a:rPr lang="en-US" sz="2200" dirty="0" smtClean="0"/>
              <a:t>fever lasting a week </a:t>
            </a:r>
            <a:r>
              <a:rPr lang="en-US" sz="2200" dirty="0"/>
              <a:t>to ten days. </a:t>
            </a:r>
            <a:r>
              <a:rPr lang="en-US" sz="2200" dirty="0" smtClean="0"/>
              <a:t>the </a:t>
            </a:r>
            <a:r>
              <a:rPr lang="en-US" sz="2200" dirty="0"/>
              <a:t>level of virus in the blood correlates with the intensity of symptoms in the acute </a:t>
            </a:r>
            <a:r>
              <a:rPr lang="en-US" sz="2200" dirty="0" smtClean="0"/>
              <a:t>phase.</a:t>
            </a:r>
            <a:r>
              <a:rPr lang="en-US" sz="2200" dirty="0"/>
              <a:t> </a:t>
            </a:r>
            <a:endParaRPr lang="en-US" sz="2200" dirty="0" smtClean="0"/>
          </a:p>
          <a:p>
            <a:r>
              <a:rPr lang="en-US" sz="2200" dirty="0" smtClean="0"/>
              <a:t>Following </a:t>
            </a:r>
            <a:r>
              <a:rPr lang="en-US" sz="2200" dirty="0"/>
              <a:t>the fever, strong joint pain or stiffness occurs; it usually lasts weeks or </a:t>
            </a:r>
            <a:r>
              <a:rPr lang="en-US" sz="2200" dirty="0" smtClean="0"/>
              <a:t>months, or </a:t>
            </a:r>
            <a:r>
              <a:rPr lang="en-US" sz="2200" dirty="0"/>
              <a:t>years. The joint pain can be debilitating, often resulting in near immobility of the affected </a:t>
            </a:r>
            <a:r>
              <a:rPr lang="en-US" sz="2200" dirty="0" smtClean="0"/>
              <a:t>joints, </a:t>
            </a:r>
            <a:r>
              <a:rPr lang="en-US" sz="2200" dirty="0"/>
              <a:t>most </a:t>
            </a:r>
            <a:r>
              <a:rPr lang="en-US" sz="2200" dirty="0" smtClean="0"/>
              <a:t>commonly </a:t>
            </a:r>
            <a:r>
              <a:rPr lang="en-US" sz="2200" dirty="0"/>
              <a:t>peripheral joints, such as the wrists, ankles, and joints of the hands and feet as well as </a:t>
            </a:r>
            <a:r>
              <a:rPr lang="en-US" sz="2200" dirty="0" smtClean="0"/>
              <a:t>other joints</a:t>
            </a:r>
            <a:endParaRPr lang="en-US" sz="2200" dirty="0"/>
          </a:p>
          <a:p>
            <a:r>
              <a:rPr lang="en-US" sz="2200" dirty="0"/>
              <a:t>Rash occurs in 40–50% of cases, generally as a </a:t>
            </a:r>
            <a:r>
              <a:rPr lang="en-US" sz="2200" dirty="0" err="1"/>
              <a:t>maculopapular</a:t>
            </a:r>
            <a:r>
              <a:rPr lang="en-US" sz="2200" dirty="0"/>
              <a:t> rash occurring two to five days after onset of </a:t>
            </a:r>
            <a:r>
              <a:rPr lang="en-US" sz="2200" dirty="0" smtClean="0"/>
              <a:t>symptoms.</a:t>
            </a:r>
            <a:r>
              <a:rPr lang="en-US" sz="2200" dirty="0"/>
              <a:t> Digestive symptoms, including abdominal pain, nausea, vomiting or diarrhea, may also </a:t>
            </a:r>
            <a:r>
              <a:rPr lang="en-US" sz="2200" dirty="0" smtClean="0"/>
              <a:t>occur.</a:t>
            </a:r>
            <a:r>
              <a:rPr lang="en-US" sz="2200" dirty="0"/>
              <a:t> </a:t>
            </a:r>
          </a:p>
          <a:p>
            <a:r>
              <a:rPr lang="en-US" sz="2200" dirty="0"/>
              <a:t>Rarely, neurological </a:t>
            </a:r>
            <a:r>
              <a:rPr lang="en-US" sz="2200" dirty="0" smtClean="0"/>
              <a:t>disorders: including</a:t>
            </a:r>
            <a:r>
              <a:rPr lang="en-US" sz="2200" dirty="0"/>
              <a:t> palsies, </a:t>
            </a:r>
            <a:r>
              <a:rPr lang="en-US" sz="2200" dirty="0" err="1" smtClean="0"/>
              <a:t>meningo</a:t>
            </a:r>
            <a:r>
              <a:rPr lang="en-US" sz="2200" dirty="0" smtClean="0"/>
              <a:t>-encephalitis</a:t>
            </a:r>
            <a:r>
              <a:rPr lang="en-US" sz="2200" dirty="0"/>
              <a:t>, flaccid paralysis and neuropathy</a:t>
            </a:r>
            <a:r>
              <a:rPr lang="en-US" sz="2200" dirty="0" smtClean="0"/>
              <a:t>.</a:t>
            </a:r>
            <a:r>
              <a:rPr lang="en-US" sz="2200" dirty="0"/>
              <a:t> </a:t>
            </a:r>
            <a:endParaRPr lang="en-US" sz="2200" dirty="0" smtClean="0"/>
          </a:p>
          <a:p>
            <a:r>
              <a:rPr lang="en-US" sz="2200" dirty="0" smtClean="0"/>
              <a:t>Unlike dengue </a:t>
            </a:r>
            <a:r>
              <a:rPr lang="en-US" sz="2200" dirty="0"/>
              <a:t>fever, </a:t>
            </a:r>
            <a:r>
              <a:rPr lang="en-US" sz="2200" dirty="0" err="1"/>
              <a:t>Chikungunya</a:t>
            </a:r>
            <a:r>
              <a:rPr lang="en-US" sz="2200" dirty="0"/>
              <a:t> fever very rarely causes </a:t>
            </a:r>
            <a:r>
              <a:rPr lang="en-US" sz="2200" dirty="0" smtClean="0"/>
              <a:t>hemorrhagic</a:t>
            </a:r>
            <a:r>
              <a:rPr lang="en-US" sz="2200" dirty="0"/>
              <a:t> complications. </a:t>
            </a:r>
          </a:p>
        </p:txBody>
      </p:sp>
    </p:spTree>
    <p:extLst>
      <p:ext uri="{BB962C8B-B14F-4D97-AF65-F5344CB8AC3E}">
        <p14:creationId xmlns:p14="http://schemas.microsoft.com/office/powerpoint/2010/main" val="52544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047" y="309091"/>
            <a:ext cx="10515600" cy="5377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5466"/>
            <a:ext cx="10515600" cy="5682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diagnosed </a:t>
            </a:r>
            <a:r>
              <a:rPr lang="en-US" dirty="0"/>
              <a:t>on the basis of clinical, epidemiological, and laboratory criteria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Clinically</a:t>
            </a:r>
            <a:r>
              <a:rPr lang="en-US" dirty="0"/>
              <a:t>, acute onset of high fever and severe joint pain would lead to suspicion of </a:t>
            </a:r>
            <a:r>
              <a:rPr lang="en-US" dirty="0" err="1"/>
              <a:t>chikungunya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decreased </a:t>
            </a:r>
            <a:r>
              <a:rPr lang="en-US" dirty="0"/>
              <a:t>lymphocyte count consistent with </a:t>
            </a:r>
            <a:r>
              <a:rPr lang="en-US" dirty="0" err="1" smtClean="0"/>
              <a:t>viremia</a:t>
            </a:r>
            <a:r>
              <a:rPr lang="en-US" dirty="0" smtClean="0"/>
              <a:t> : presumptive.</a:t>
            </a:r>
          </a:p>
          <a:p>
            <a:pPr marL="0" indent="0">
              <a:buNone/>
            </a:pPr>
            <a:r>
              <a:rPr lang="en-US" dirty="0" smtClean="0"/>
              <a:t>Definitive diagnosis viral </a:t>
            </a:r>
            <a:r>
              <a:rPr lang="en-US" dirty="0"/>
              <a:t>isolation, RT-PCR, or </a:t>
            </a:r>
            <a:r>
              <a:rPr lang="en-US" dirty="0" smtClean="0"/>
              <a:t>serological diagnosis.</a:t>
            </a:r>
            <a:endParaRPr lang="en-US" dirty="0"/>
          </a:p>
          <a:p>
            <a:r>
              <a:rPr lang="en-US" dirty="0" smtClean="0"/>
              <a:t>Virus </a:t>
            </a:r>
            <a:r>
              <a:rPr lang="en-US" dirty="0"/>
              <a:t>isolation provides the most definitive diagnosis, but takes one to two weeks for completion and must be carried out in biosafety level III </a:t>
            </a:r>
            <a:r>
              <a:rPr lang="en-US" dirty="0" smtClean="0"/>
              <a:t>laboratories.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>
                <a:hlinkClick r:id="rId2" tooltip="RT-PCR"/>
              </a:rPr>
              <a:t>RT-PCR</a:t>
            </a:r>
            <a:r>
              <a:rPr lang="en-US" dirty="0"/>
              <a:t> using </a:t>
            </a:r>
            <a:r>
              <a:rPr lang="en-US" dirty="0">
                <a:hlinkClick r:id="rId3" tooltip="Nested primer"/>
              </a:rPr>
              <a:t>nested primer</a:t>
            </a:r>
            <a:r>
              <a:rPr lang="en-US" dirty="0"/>
              <a:t> pairs is used to </a:t>
            </a:r>
            <a:r>
              <a:rPr lang="en-US" dirty="0">
                <a:hlinkClick r:id="rId4" tooltip="Polymerase chain reaction"/>
              </a:rPr>
              <a:t>amplify</a:t>
            </a:r>
            <a:r>
              <a:rPr lang="en-US" dirty="0"/>
              <a:t> several </a:t>
            </a:r>
            <a:r>
              <a:rPr lang="en-US" dirty="0" err="1"/>
              <a:t>chikungunya</a:t>
            </a:r>
            <a:r>
              <a:rPr lang="en-US" dirty="0"/>
              <a:t>-specific </a:t>
            </a:r>
            <a:r>
              <a:rPr lang="en-US" dirty="0">
                <a:hlinkClick r:id="rId5" tooltip="Gene"/>
              </a:rPr>
              <a:t>genes</a:t>
            </a:r>
            <a:r>
              <a:rPr lang="en-US" dirty="0"/>
              <a:t> from whole blood, </a:t>
            </a:r>
            <a:endParaRPr lang="en-US" dirty="0" smtClean="0"/>
          </a:p>
          <a:p>
            <a:r>
              <a:rPr lang="en-US" dirty="0" smtClean="0"/>
              <a:t>Serological diagnosis: </a:t>
            </a:r>
            <a:r>
              <a:rPr lang="en-US" dirty="0" err="1" smtClean="0"/>
              <a:t>IgM</a:t>
            </a:r>
            <a:r>
              <a:rPr lang="en-US" dirty="0" smtClean="0"/>
              <a:t> ELISA detectable </a:t>
            </a:r>
            <a:r>
              <a:rPr lang="en-US" dirty="0"/>
              <a:t>from 5 days to months after the onset of symptoms,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0009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263" y="953038"/>
            <a:ext cx="11438312" cy="5223925"/>
          </a:xfrm>
        </p:spPr>
        <p:txBody>
          <a:bodyPr>
            <a:noAutofit/>
          </a:bodyPr>
          <a:lstStyle/>
          <a:p>
            <a:r>
              <a:rPr lang="en-US" sz="2400" dirty="0" smtClean="0"/>
              <a:t>no </a:t>
            </a:r>
            <a:r>
              <a:rPr lang="en-US" sz="2400" dirty="0"/>
              <a:t>approved vaccine </a:t>
            </a:r>
            <a:r>
              <a:rPr lang="en-US" sz="2400" dirty="0" smtClean="0"/>
              <a:t>yet, </a:t>
            </a:r>
          </a:p>
          <a:p>
            <a:r>
              <a:rPr lang="en-US" sz="2400" dirty="0" smtClean="0"/>
              <a:t>protection </a:t>
            </a:r>
            <a:r>
              <a:rPr lang="en-US" sz="2400" dirty="0"/>
              <a:t>against contact with the disease-carrying mosquitoes and controlling mosquito populations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eliminating </a:t>
            </a:r>
            <a:r>
              <a:rPr lang="en-US" sz="2400" dirty="0"/>
              <a:t>the standing water where mosquitos lay eggs and develop as larva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smtClean="0"/>
              <a:t>Use of</a:t>
            </a:r>
            <a:r>
              <a:rPr lang="en-US" sz="2400" dirty="0"/>
              <a:t> insecticides or biological control agents can be </a:t>
            </a:r>
            <a:r>
              <a:rPr lang="en-US" sz="2400" dirty="0" smtClean="0"/>
              <a:t>added.</a:t>
            </a:r>
          </a:p>
          <a:p>
            <a:pPr marL="0" indent="0">
              <a:buNone/>
            </a:pPr>
            <a:r>
              <a:rPr lang="en-US" sz="2400" dirty="0" smtClean="0">
                <a:hlinkClick r:id="rId2" tooltip="Insect repellent"/>
              </a:rPr>
              <a:t>insect repellents</a:t>
            </a:r>
            <a:r>
              <a:rPr lang="en-US" sz="2400" dirty="0" smtClean="0"/>
              <a:t> However</a:t>
            </a:r>
            <a:r>
              <a:rPr lang="en-US" sz="2400" dirty="0"/>
              <a:t>, increasing insecticide resistance presents </a:t>
            </a:r>
            <a:r>
              <a:rPr lang="en-US" sz="2400" dirty="0" smtClean="0"/>
              <a:t>problem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Wearing bite-proof long sleeves and </a:t>
            </a:r>
            <a:r>
              <a:rPr lang="en-US" sz="2400" dirty="0" smtClean="0"/>
              <a:t>trousers, </a:t>
            </a:r>
            <a:r>
              <a:rPr lang="en-US" sz="2400" dirty="0"/>
              <a:t>securing screens on windows and </a:t>
            </a:r>
            <a:r>
              <a:rPr lang="en-US" sz="2400" dirty="0" smtClean="0"/>
              <a:t>doors</a:t>
            </a:r>
            <a:endParaRPr lang="en-US" sz="2400" b="1" dirty="0"/>
          </a:p>
          <a:p>
            <a:r>
              <a:rPr lang="en-US" sz="2400" dirty="0" smtClean="0"/>
              <a:t>A</a:t>
            </a:r>
            <a:r>
              <a:rPr lang="en-US" sz="2400" dirty="0"/>
              <a:t> phase-II vaccine trial used a live, attenuated virus, to develop viral resistance in </a:t>
            </a:r>
            <a:r>
              <a:rPr lang="en-US" sz="2400" dirty="0" smtClean="0"/>
              <a:t>98% but </a:t>
            </a:r>
            <a:r>
              <a:rPr lang="en-US" sz="2400" dirty="0"/>
              <a:t>8% of people reported transient joint pain, and attenuation was found to be due to only two mutations in the E2 glycoprotein</a:t>
            </a:r>
            <a:r>
              <a:rPr lang="en-US" sz="2400" dirty="0" smtClean="0"/>
              <a:t>.</a:t>
            </a:r>
            <a:r>
              <a:rPr lang="en-US" sz="2400" baseline="30000" dirty="0"/>
              <a:t> </a:t>
            </a:r>
            <a:endParaRPr lang="en-US" sz="2400" baseline="30000" dirty="0" smtClean="0"/>
          </a:p>
          <a:p>
            <a:r>
              <a:rPr lang="en-US" sz="2400" dirty="0" smtClean="0">
                <a:hlinkClick r:id="rId3" tooltip="National Institute of Allergy and Infectious Diseases"/>
              </a:rPr>
              <a:t>National </a:t>
            </a:r>
            <a:r>
              <a:rPr lang="en-US" sz="2400" dirty="0">
                <a:hlinkClick r:id="rId3" tooltip="National Institute of Allergy and Infectious Diseases"/>
              </a:rPr>
              <a:t>Institute of Allergy and Infectious Diseases</a:t>
            </a:r>
            <a:r>
              <a:rPr lang="en-US" sz="2400" dirty="0"/>
              <a:t> </a:t>
            </a:r>
            <a:r>
              <a:rPr lang="en-US" sz="2400" dirty="0" smtClean="0"/>
              <a:t>(USA):</a:t>
            </a:r>
            <a:r>
              <a:rPr lang="en-US" sz="2400" dirty="0"/>
              <a:t> virus-like particles (VLPs) </a:t>
            </a:r>
            <a:r>
              <a:rPr lang="en-US" sz="2400" dirty="0" err="1" smtClean="0"/>
              <a:t>vaccineuated</a:t>
            </a:r>
            <a:r>
              <a:rPr lang="en-US" sz="2400" dirty="0" smtClean="0"/>
              <a:t> </a:t>
            </a:r>
            <a:r>
              <a:rPr lang="en-US" sz="2400" dirty="0"/>
              <a:t>virus. </a:t>
            </a:r>
            <a:r>
              <a:rPr lang="en-US" sz="2400" dirty="0" smtClean="0"/>
              <a:t>Phase1 results : good, further trials going 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22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96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4772"/>
            <a:ext cx="10515600" cy="6093228"/>
          </a:xfrm>
        </p:spPr>
        <p:txBody>
          <a:bodyPr>
            <a:normAutofit/>
          </a:bodyPr>
          <a:lstStyle/>
          <a:p>
            <a:r>
              <a:rPr lang="en-US" dirty="0"/>
              <a:t>Currently, no specific treatment </a:t>
            </a:r>
            <a:r>
              <a:rPr lang="en-US" dirty="0" smtClean="0"/>
              <a:t>available.</a:t>
            </a:r>
          </a:p>
          <a:p>
            <a:r>
              <a:rPr lang="en-US" dirty="0" smtClean="0"/>
              <a:t>Supportive </a:t>
            </a:r>
            <a:r>
              <a:rPr lang="en-US" dirty="0"/>
              <a:t>care is recommended, and symptomatic treatment of fever and joint swelling includes the use of </a:t>
            </a:r>
            <a:r>
              <a:rPr lang="en-US" dirty="0" err="1"/>
              <a:t>nonsteroidal</a:t>
            </a:r>
            <a:r>
              <a:rPr lang="en-US" dirty="0"/>
              <a:t> anti-inflammatory </a:t>
            </a:r>
            <a:r>
              <a:rPr lang="en-US" dirty="0" smtClean="0"/>
              <a:t>drugs and</a:t>
            </a:r>
            <a:r>
              <a:rPr lang="en-US" dirty="0"/>
              <a:t> </a:t>
            </a:r>
            <a:r>
              <a:rPr lang="en-US" dirty="0" err="1"/>
              <a:t>paracetamol</a:t>
            </a:r>
            <a:r>
              <a:rPr lang="en-US" dirty="0"/>
              <a:t> </a:t>
            </a:r>
            <a:r>
              <a:rPr lang="en-US" dirty="0" smtClean="0"/>
              <a:t> and fluids. </a:t>
            </a:r>
          </a:p>
          <a:p>
            <a:r>
              <a:rPr lang="en-US" dirty="0" smtClean="0"/>
              <a:t>Aspirin</a:t>
            </a:r>
            <a:r>
              <a:rPr lang="en-US" dirty="0"/>
              <a:t> is not recommended due to the increased risk of </a:t>
            </a:r>
            <a:r>
              <a:rPr lang="en-US" dirty="0" smtClean="0"/>
              <a:t>bleeding.</a:t>
            </a:r>
          </a:p>
          <a:p>
            <a:r>
              <a:rPr lang="en-US" dirty="0" smtClean="0"/>
              <a:t>Passive </a:t>
            </a:r>
            <a:r>
              <a:rPr lang="en-US" dirty="0"/>
              <a:t>immunotherapy </a:t>
            </a:r>
            <a:r>
              <a:rPr lang="en-US" dirty="0" smtClean="0"/>
              <a:t>benefit </a:t>
            </a:r>
            <a:r>
              <a:rPr lang="en-US" dirty="0"/>
              <a:t>in treatment of </a:t>
            </a:r>
            <a:r>
              <a:rPr lang="en-US" dirty="0" err="1" smtClean="0"/>
              <a:t>chikungunya</a:t>
            </a:r>
            <a:r>
              <a:rPr lang="en-US" dirty="0" smtClean="0"/>
              <a:t>.</a:t>
            </a:r>
            <a:endParaRPr lang="en-US" b="1" dirty="0"/>
          </a:p>
          <a:p>
            <a:r>
              <a:rPr lang="en-US" dirty="0"/>
              <a:t>In those who have more than two weeks of arthritis, ribavirin may be </a:t>
            </a:r>
            <a:r>
              <a:rPr lang="en-US" dirty="0" smtClean="0"/>
              <a:t>useful.</a:t>
            </a:r>
            <a:r>
              <a:rPr lang="en-US" dirty="0"/>
              <a:t> The effect of </a:t>
            </a:r>
            <a:r>
              <a:rPr lang="en-US" dirty="0" err="1"/>
              <a:t>chloroquine</a:t>
            </a:r>
            <a:r>
              <a:rPr lang="en-US" dirty="0"/>
              <a:t> is not </a:t>
            </a:r>
            <a:r>
              <a:rPr lang="en-US" dirty="0" smtClean="0"/>
              <a:t>clear. It </a:t>
            </a:r>
            <a:r>
              <a:rPr lang="en-US" dirty="0"/>
              <a:t>does not appear to help acute disease, but tentative evidence indicates it might help those with chronic arthritis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744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26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82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Chikungunya </vt:lpstr>
      <vt:lpstr>PowerPoint Presentation</vt:lpstr>
      <vt:lpstr>Etiology and transmission</vt:lpstr>
      <vt:lpstr>PowerPoint Presentation</vt:lpstr>
      <vt:lpstr>Diagnosis</vt:lpstr>
      <vt:lpstr>Prevention</vt:lpstr>
      <vt:lpstr>Treatment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Chikungunya</dc:title>
  <dc:creator>admin</dc:creator>
  <cp:lastModifiedBy>admin</cp:lastModifiedBy>
  <cp:revision>13</cp:revision>
  <dcterms:created xsi:type="dcterms:W3CDTF">2020-04-11T17:08:14Z</dcterms:created>
  <dcterms:modified xsi:type="dcterms:W3CDTF">2020-04-12T10:36:10Z</dcterms:modified>
</cp:coreProperties>
</file>