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064F-740C-4566-BD55-D0893714DDE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79F8-2997-424B-BD72-65DB6037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5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064F-740C-4566-BD55-D0893714DDE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79F8-2997-424B-BD72-65DB6037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827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064F-740C-4566-BD55-D0893714DDE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79F8-2997-424B-BD72-65DB6037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7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064F-740C-4566-BD55-D0893714DDE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79F8-2997-424B-BD72-65DB6037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69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064F-740C-4566-BD55-D0893714DDE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79F8-2997-424B-BD72-65DB6037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37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064F-740C-4566-BD55-D0893714DDE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79F8-2997-424B-BD72-65DB6037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14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064F-740C-4566-BD55-D0893714DDE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79F8-2997-424B-BD72-65DB6037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74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064F-740C-4566-BD55-D0893714DDE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79F8-2997-424B-BD72-65DB6037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09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064F-740C-4566-BD55-D0893714DDE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79F8-2997-424B-BD72-65DB6037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3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064F-740C-4566-BD55-D0893714DDE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79F8-2997-424B-BD72-65DB6037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8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064F-740C-4566-BD55-D0893714DDE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79F8-2997-424B-BD72-65DB6037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44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B064F-740C-4566-BD55-D0893714DDE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F79F8-2997-424B-BD72-65DB6037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2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Antivirals and drug resistance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Antiviral agents: Mechanism of action of Amantadine, Acyclovir, </a:t>
            </a:r>
            <a:r>
              <a:rPr lang="en-US" dirty="0" err="1"/>
              <a:t>Azidothymidine</a:t>
            </a:r>
            <a:endParaRPr lang="en-US" dirty="0"/>
          </a:p>
          <a:p>
            <a:r>
              <a:rPr lang="en-US" dirty="0"/>
              <a:t>Antibiotic resistance, MDR, XDR, MRSA, NDM-1.</a:t>
            </a:r>
          </a:p>
        </p:txBody>
      </p:sp>
    </p:spTree>
    <p:extLst>
      <p:ext uri="{BB962C8B-B14F-4D97-AF65-F5344CB8AC3E}">
        <p14:creationId xmlns:p14="http://schemas.microsoft.com/office/powerpoint/2010/main" val="3232733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816100" y="2286000"/>
            <a:ext cx="91440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•"/>
            </a:pPr>
            <a:r>
              <a:rPr lang="en-US" sz="2400" dirty="0" smtClean="0"/>
              <a:t>Analogue of thymidine.</a:t>
            </a:r>
          </a:p>
          <a:p>
            <a:pPr>
              <a:buFontTx/>
              <a:buChar char="•"/>
            </a:pPr>
            <a:r>
              <a:rPr lang="en-US" sz="2400" dirty="0" smtClean="0"/>
              <a:t>is a nucleoside analog reverse transcriptase </a:t>
            </a:r>
            <a:r>
              <a:rPr lang="en-US" sz="2400" dirty="0" smtClean="0"/>
              <a:t>inhibitor.</a:t>
            </a:r>
            <a:endParaRPr lang="en-US" sz="2400" dirty="0" smtClean="0"/>
          </a:p>
          <a:p>
            <a:pPr>
              <a:buFontTx/>
              <a:buChar char="•"/>
            </a:pPr>
            <a:r>
              <a:rPr lang="en-US" sz="2400" dirty="0" smtClean="0"/>
              <a:t>It was the first approved treatment for HIV </a:t>
            </a:r>
          </a:p>
          <a:p>
            <a:pPr>
              <a:buFontTx/>
              <a:buChar char="•"/>
            </a:pPr>
            <a:r>
              <a:rPr lang="en-US" sz="2400" dirty="0" smtClean="0"/>
              <a:t>Mode of action:- gets phosphorylated in the cells</a:t>
            </a:r>
          </a:p>
          <a:p>
            <a:pPr>
              <a:buFontTx/>
              <a:buChar char="•"/>
            </a:pPr>
            <a:r>
              <a:rPr lang="en-US" sz="2400" dirty="0" smtClean="0"/>
              <a:t>Inhibits HIV DNA synthesis by reverse transcriptase as it lacks 3’OH. </a:t>
            </a:r>
          </a:p>
          <a:p>
            <a:pPr>
              <a:buFontTx/>
              <a:buChar char="•"/>
            </a:pPr>
            <a:r>
              <a:rPr lang="en-US" sz="2400" dirty="0" smtClean="0"/>
              <a:t>easily enters the cell as it more </a:t>
            </a:r>
            <a:r>
              <a:rPr lang="en-US" sz="2400" dirty="0" err="1" smtClean="0"/>
              <a:t>lipophillic</a:t>
            </a:r>
            <a:r>
              <a:rPr lang="en-US" sz="2400" dirty="0" smtClean="0"/>
              <a:t> due presence of </a:t>
            </a:r>
            <a:r>
              <a:rPr lang="en-US" sz="2400" dirty="0" err="1" smtClean="0"/>
              <a:t>azido</a:t>
            </a:r>
            <a:r>
              <a:rPr lang="en-US" sz="2400" dirty="0" smtClean="0"/>
              <a:t> group.</a:t>
            </a:r>
          </a:p>
          <a:p>
            <a:pPr>
              <a:buFontTx/>
              <a:buChar char="•"/>
            </a:pPr>
            <a:r>
              <a:rPr lang="en-US" sz="2400" dirty="0" smtClean="0"/>
              <a:t>Sometimes get integrated in cellular DNA, but it inhibits RT more efficiently.</a:t>
            </a:r>
          </a:p>
        </p:txBody>
      </p:sp>
      <p:pic>
        <p:nvPicPr>
          <p:cNvPr id="5" name="Picture 4" descr="220px-Zidovud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30900" y="-27296"/>
            <a:ext cx="3962400" cy="2350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889000" y="228600"/>
            <a:ext cx="457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800" u="sng" dirty="0" smtClean="0"/>
              <a:t>3)AZT(</a:t>
            </a:r>
            <a:r>
              <a:rPr lang="en-US" sz="2800" u="sng" dirty="0" err="1" smtClean="0"/>
              <a:t>azidothymidine</a:t>
            </a:r>
            <a:r>
              <a:rPr lang="en-US" sz="2800" u="sng" dirty="0" smtClean="0"/>
              <a:t>) </a:t>
            </a:r>
            <a:r>
              <a:rPr lang="en-US" sz="2800" dirty="0" smtClean="0"/>
              <a:t>:-</a:t>
            </a:r>
          </a:p>
          <a:p>
            <a:pPr eaLnBrk="1" hangingPunct="1">
              <a:buFontTx/>
              <a:buChar char="•"/>
            </a:pPr>
            <a:r>
              <a:rPr lang="en-US" sz="2800" dirty="0" smtClean="0"/>
              <a:t>Better known as </a:t>
            </a:r>
            <a:r>
              <a:rPr lang="en-US" sz="2800" b="1" dirty="0" err="1" smtClean="0"/>
              <a:t>Zidovudine</a:t>
            </a:r>
            <a:r>
              <a:rPr 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9594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08100" y="1782762"/>
            <a:ext cx="8915400" cy="4846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•"/>
            </a:pPr>
            <a:r>
              <a:rPr lang="en-US" sz="3200" dirty="0" smtClean="0"/>
              <a:t>is a </a:t>
            </a:r>
            <a:r>
              <a:rPr lang="en-US" sz="3200" dirty="0" err="1" smtClean="0">
                <a:solidFill>
                  <a:srgbClr val="FF0000"/>
                </a:solidFill>
              </a:rPr>
              <a:t>guanosine</a:t>
            </a:r>
            <a:r>
              <a:rPr lang="en-US" sz="3200" dirty="0" smtClean="0">
                <a:solidFill>
                  <a:srgbClr val="FF0000"/>
                </a:solidFill>
              </a:rPr>
              <a:t> analogue.</a:t>
            </a:r>
          </a:p>
          <a:p>
            <a:pPr>
              <a:buFontTx/>
              <a:buChar char="•"/>
            </a:pPr>
            <a:r>
              <a:rPr lang="en-US" sz="3200" dirty="0" smtClean="0"/>
              <a:t>used for treating HSV and Herpes zoster infections.</a:t>
            </a:r>
          </a:p>
          <a:p>
            <a:pPr>
              <a:buFontTx/>
              <a:buChar char="•"/>
            </a:pPr>
            <a:r>
              <a:rPr lang="en-US" sz="3200" dirty="0" smtClean="0"/>
              <a:t>it is extremely selective </a:t>
            </a:r>
          </a:p>
          <a:p>
            <a:pPr>
              <a:buFontTx/>
              <a:buChar char="•"/>
            </a:pPr>
            <a:r>
              <a:rPr lang="en-US" sz="3200" dirty="0" smtClean="0"/>
              <a:t>low in cytotoxicity. </a:t>
            </a:r>
          </a:p>
          <a:p>
            <a:pPr>
              <a:buFontTx/>
              <a:buChar char="•"/>
            </a:pPr>
            <a:r>
              <a:rPr lang="en-US" sz="3200" dirty="0" smtClean="0"/>
              <a:t>Pharmacologist Gertrude B. Elion was awarded the 1988 Nobel Prize in Medicine, partly for the development of </a:t>
            </a:r>
            <a:r>
              <a:rPr lang="en-US" sz="3200" dirty="0" err="1" smtClean="0"/>
              <a:t>aciclovir</a:t>
            </a:r>
            <a:r>
              <a:rPr lang="en-US" sz="3200" dirty="0" smtClean="0"/>
              <a:t>. </a:t>
            </a:r>
          </a:p>
          <a:p>
            <a:pPr>
              <a:buFontTx/>
              <a:buChar char="•"/>
            </a:pPr>
            <a:r>
              <a:rPr lang="en-US" sz="3200" dirty="0" smtClean="0"/>
              <a:t>Can be used both orally and also topically.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308100" y="3048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3000"/>
              <a:buFont typeface="Wingdings" pitchFamily="2" charset="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2) </a:t>
            </a:r>
            <a:r>
              <a:rPr kumimoji="0" lang="en-US" sz="26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Acyclovir </a:t>
            </a:r>
            <a:endParaRPr kumimoji="0" lang="en-US" sz="26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4" descr="220px-Aciclovir_standar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8253" y="76200"/>
            <a:ext cx="340894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0064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sz="2800" dirty="0" smtClean="0"/>
              <a:t>Mode of action:- it contains only a partial nucleoside structure: the sugar ring is replaced by an open-chain structure. </a:t>
            </a:r>
          </a:p>
          <a:p>
            <a:pPr eaLnBrk="1" hangingPunct="1">
              <a:buFontTx/>
              <a:buChar char="•"/>
            </a:pPr>
            <a:r>
              <a:rPr lang="en-US" sz="2800" dirty="0" smtClean="0"/>
              <a:t> gets </a:t>
            </a:r>
            <a:r>
              <a:rPr lang="en-US" sz="2800" dirty="0" err="1" smtClean="0">
                <a:solidFill>
                  <a:srgbClr val="FF0000"/>
                </a:solidFill>
              </a:rPr>
              <a:t>phosphorylated</a:t>
            </a:r>
            <a:r>
              <a:rPr lang="en-US" sz="2800" dirty="0" smtClean="0">
                <a:solidFill>
                  <a:srgbClr val="FF0000"/>
                </a:solidFill>
              </a:rPr>
              <a:t> by TK and forms </a:t>
            </a:r>
            <a:r>
              <a:rPr lang="en-US" sz="2800" dirty="0" err="1" smtClean="0">
                <a:solidFill>
                  <a:srgbClr val="FF0000"/>
                </a:solidFill>
              </a:rPr>
              <a:t>Acyclo</a:t>
            </a:r>
            <a:r>
              <a:rPr lang="en-US" sz="2800" dirty="0" smtClean="0">
                <a:solidFill>
                  <a:srgbClr val="FF0000"/>
                </a:solidFill>
              </a:rPr>
              <a:t>-GTP </a:t>
            </a:r>
            <a:r>
              <a:rPr lang="en-US" sz="2800" dirty="0" smtClean="0"/>
              <a:t>, ---- a potent inhibitor of viral DNA polymerase(as it doesn’t have 3’OH)</a:t>
            </a:r>
          </a:p>
          <a:p>
            <a:pPr eaLnBrk="1" hangingPunct="1">
              <a:buFontTx/>
              <a:buChar char="•"/>
            </a:pPr>
            <a:r>
              <a:rPr lang="en-US" sz="2800" dirty="0" smtClean="0"/>
              <a:t>100 times greater affinity for viral than cellular polymerase </a:t>
            </a:r>
          </a:p>
          <a:p>
            <a:pPr eaLnBrk="1" hangingPunct="1">
              <a:buFontTx/>
              <a:buChar char="•"/>
            </a:pPr>
            <a:r>
              <a:rPr lang="en-US" sz="2800" dirty="0" smtClean="0"/>
              <a:t>Gets incorporated into viral DNA, resulting in chain termination </a:t>
            </a:r>
          </a:p>
        </p:txBody>
      </p:sp>
    </p:spTree>
    <p:extLst>
      <p:ext uri="{BB962C8B-B14F-4D97-AF65-F5344CB8AC3E}">
        <p14:creationId xmlns:p14="http://schemas.microsoft.com/office/powerpoint/2010/main" val="1652189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866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Figure 1 from Antibiotic resistance breakers: can repurposed drugs ...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3"/>
          <a:stretch/>
        </p:blipFill>
        <p:spPr bwMode="auto">
          <a:xfrm>
            <a:off x="695566" y="45721"/>
            <a:ext cx="10848734" cy="674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526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Antimicrobia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5" y="33253"/>
            <a:ext cx="12157361" cy="6808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1748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Overuse contributes to dangerous drug-resistant bacteria | Health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2" y="365125"/>
            <a:ext cx="12131398" cy="626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9213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ow and why does antibiotic resistance emerge?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9" y="114299"/>
            <a:ext cx="12125641" cy="650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795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6670"/>
            <a:ext cx="10515600" cy="5610293"/>
          </a:xfrm>
        </p:spPr>
        <p:txBody>
          <a:bodyPr/>
          <a:lstStyle/>
          <a:p>
            <a:r>
              <a:rPr lang="en-US" b="1" dirty="0" smtClean="0"/>
              <a:t>First </a:t>
            </a:r>
            <a:r>
              <a:rPr lang="en-US" b="1" dirty="0"/>
              <a:t>line drugs </a:t>
            </a:r>
            <a:r>
              <a:rPr lang="en-US" b="1" dirty="0" smtClean="0"/>
              <a:t>: </a:t>
            </a:r>
            <a:r>
              <a:rPr lang="en-US" b="1" dirty="0" err="1" smtClean="0"/>
              <a:t>eg</a:t>
            </a:r>
            <a:r>
              <a:rPr lang="en-US" b="1" dirty="0" smtClean="0"/>
              <a:t> </a:t>
            </a:r>
            <a:r>
              <a:rPr lang="en-US" dirty="0" smtClean="0"/>
              <a:t>TB </a:t>
            </a:r>
            <a:r>
              <a:rPr lang="en-US" dirty="0"/>
              <a:t>can be treated effectively by using </a:t>
            </a:r>
            <a:r>
              <a:rPr lang="en-US" dirty="0" smtClean="0"/>
              <a:t>(</a:t>
            </a:r>
            <a:r>
              <a:rPr lang="en-US" dirty="0"/>
              <a:t>FLD) isoniazid (INH), rifampin (RIF), pyrazinamide (PZA), </a:t>
            </a:r>
            <a:r>
              <a:rPr lang="en-US" dirty="0" err="1"/>
              <a:t>ethambutol</a:t>
            </a:r>
            <a:r>
              <a:rPr lang="en-US" dirty="0"/>
              <a:t> (EMB) and streptomycin (SM). </a:t>
            </a:r>
            <a:endParaRPr lang="en-US" b="1" dirty="0" smtClean="0"/>
          </a:p>
          <a:p>
            <a:r>
              <a:rPr lang="en-US" b="1" dirty="0" smtClean="0"/>
              <a:t>Second </a:t>
            </a:r>
            <a:r>
              <a:rPr lang="en-US" b="1" dirty="0"/>
              <a:t>line drugs</a:t>
            </a:r>
            <a:r>
              <a:rPr lang="en-US" dirty="0"/>
              <a:t> are the TB </a:t>
            </a:r>
            <a:r>
              <a:rPr lang="en-US" b="1" dirty="0"/>
              <a:t>drugs</a:t>
            </a:r>
            <a:r>
              <a:rPr lang="en-US" dirty="0"/>
              <a:t> that are used for the </a:t>
            </a:r>
            <a:r>
              <a:rPr lang="en-US" b="1" dirty="0"/>
              <a:t>treatment</a:t>
            </a:r>
            <a:r>
              <a:rPr lang="en-US" dirty="0"/>
              <a:t> of </a:t>
            </a:r>
            <a:r>
              <a:rPr lang="en-US" b="1" dirty="0"/>
              <a:t>drug</a:t>
            </a:r>
            <a:r>
              <a:rPr lang="en-US" dirty="0"/>
              <a:t> resistant TB. The </a:t>
            </a:r>
            <a:r>
              <a:rPr lang="en-US" b="1" dirty="0"/>
              <a:t>second line drugs</a:t>
            </a:r>
            <a:r>
              <a:rPr lang="en-US" dirty="0"/>
              <a:t> include levofloxacin, </a:t>
            </a:r>
            <a:r>
              <a:rPr lang="en-US" dirty="0" err="1"/>
              <a:t>moxifloxacin</a:t>
            </a:r>
            <a:r>
              <a:rPr lang="en-US" dirty="0"/>
              <a:t>, </a:t>
            </a:r>
            <a:r>
              <a:rPr lang="en-US" dirty="0" err="1"/>
              <a:t>bedaquiline</a:t>
            </a:r>
            <a:r>
              <a:rPr lang="en-US" dirty="0"/>
              <a:t>, </a:t>
            </a:r>
            <a:r>
              <a:rPr lang="en-US" dirty="0" err="1"/>
              <a:t>delamanid</a:t>
            </a:r>
            <a:r>
              <a:rPr lang="en-US" dirty="0"/>
              <a:t> and linezolid</a:t>
            </a:r>
            <a:r>
              <a:rPr lang="en-US" dirty="0" smtClean="0"/>
              <a:t>.</a:t>
            </a:r>
          </a:p>
          <a:p>
            <a:r>
              <a:rPr lang="en-US" b="1" dirty="0"/>
              <a:t>Third</a:t>
            </a:r>
            <a:r>
              <a:rPr lang="en-US" dirty="0"/>
              <a:t>-</a:t>
            </a:r>
            <a:r>
              <a:rPr lang="en-US" b="1" dirty="0"/>
              <a:t>line</a:t>
            </a:r>
            <a:r>
              <a:rPr lang="en-US" dirty="0"/>
              <a:t> </a:t>
            </a:r>
            <a:r>
              <a:rPr lang="en-US" dirty="0" smtClean="0"/>
              <a:t>: newer generation drugs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/>
              <a:t>NNRTIs like </a:t>
            </a:r>
            <a:r>
              <a:rPr lang="en-US" dirty="0" err="1"/>
              <a:t>etravirine</a:t>
            </a:r>
            <a:r>
              <a:rPr lang="en-US" dirty="0"/>
              <a:t> (ETV), boosted PIs like ritonavir boosted </a:t>
            </a:r>
            <a:r>
              <a:rPr lang="en-US" dirty="0" err="1"/>
              <a:t>darunavir</a:t>
            </a:r>
            <a:r>
              <a:rPr lang="en-US" dirty="0"/>
              <a:t> (DRV/r), </a:t>
            </a:r>
            <a:r>
              <a:rPr lang="en-US" dirty="0" smtClean="0"/>
              <a:t>and </a:t>
            </a:r>
            <a:r>
              <a:rPr lang="en-US" dirty="0" err="1"/>
              <a:t>integrase</a:t>
            </a:r>
            <a:r>
              <a:rPr lang="en-US" dirty="0"/>
              <a:t> inhibitor </a:t>
            </a:r>
            <a:r>
              <a:rPr lang="en-US" dirty="0" err="1"/>
              <a:t>raltegravir</a:t>
            </a:r>
            <a:r>
              <a:rPr lang="en-US" dirty="0"/>
              <a:t> (RAL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952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973" y="349134"/>
            <a:ext cx="11526590" cy="6270607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Multidrug resistance (MDR): pathogens resistant to most of the first line of </a:t>
            </a:r>
            <a:r>
              <a:rPr lang="en-US" b="1" dirty="0" err="1" smtClean="0"/>
              <a:t>defence</a:t>
            </a:r>
            <a:r>
              <a:rPr lang="en-US" b="1" dirty="0" smtClean="0"/>
              <a:t> drugs</a:t>
            </a:r>
          </a:p>
          <a:p>
            <a:r>
              <a:rPr lang="en-US" b="1" dirty="0" smtClean="0"/>
              <a:t>MD Gram-negative </a:t>
            </a:r>
            <a:r>
              <a:rPr lang="en-US" b="1" dirty="0"/>
              <a:t>bacteria</a:t>
            </a:r>
            <a:r>
              <a:rPr lang="en-US" dirty="0"/>
              <a:t> (</a:t>
            </a:r>
            <a:r>
              <a:rPr lang="en-US" b="1" dirty="0"/>
              <a:t>MDRGN bacteria</a:t>
            </a:r>
            <a:r>
              <a:rPr lang="en-US" dirty="0"/>
              <a:t>) </a:t>
            </a:r>
            <a:r>
              <a:rPr lang="en-US" dirty="0" smtClean="0"/>
              <a:t>:</a:t>
            </a:r>
            <a:r>
              <a:rPr lang="en-US" dirty="0"/>
              <a:t> </a:t>
            </a:r>
            <a:r>
              <a:rPr lang="en-US" dirty="0" smtClean="0"/>
              <a:t>ESKAPE pathogens</a:t>
            </a:r>
          </a:p>
          <a:p>
            <a:r>
              <a:rPr lang="en-US" dirty="0" smtClean="0"/>
              <a:t>Gram-negative</a:t>
            </a:r>
            <a:r>
              <a:rPr lang="en-US" dirty="0"/>
              <a:t> bacteria with resistance to multiple antibiotics. </a:t>
            </a:r>
            <a:endParaRPr lang="en-US" dirty="0" smtClean="0"/>
          </a:p>
          <a:p>
            <a:r>
              <a:rPr lang="en-US" dirty="0" smtClean="0"/>
              <a:t>Pose </a:t>
            </a:r>
            <a:r>
              <a:rPr lang="en-US" dirty="0"/>
              <a:t>a serious and rapidly emerging threat for hospitalized </a:t>
            </a:r>
            <a:r>
              <a:rPr lang="en-US" dirty="0" smtClean="0"/>
              <a:t>patients particularly ICUs: correlated </a:t>
            </a:r>
            <a:r>
              <a:rPr lang="en-US" dirty="0"/>
              <a:t>with increased morbidity, mortality, and prolonged hospitalization. </a:t>
            </a:r>
            <a:endParaRPr lang="en-US" dirty="0" smtClean="0"/>
          </a:p>
          <a:p>
            <a:r>
              <a:rPr lang="en-US" dirty="0" smtClean="0"/>
              <a:t>Thus</a:t>
            </a:r>
            <a:r>
              <a:rPr lang="en-US" dirty="0"/>
              <a:t>, not only do these bacteria pose a threat to global public health, but also create a significant burden to healthcare </a:t>
            </a:r>
            <a:r>
              <a:rPr lang="en-US" dirty="0" smtClean="0"/>
              <a:t>systems</a:t>
            </a:r>
          </a:p>
          <a:p>
            <a:r>
              <a:rPr lang="en-US" b="1" dirty="0" smtClean="0"/>
              <a:t>NDM-1 </a:t>
            </a:r>
            <a:r>
              <a:rPr lang="en-US" dirty="0" smtClean="0"/>
              <a:t>(New Delhi </a:t>
            </a:r>
            <a:r>
              <a:rPr lang="en-US" dirty="0" err="1" smtClean="0"/>
              <a:t>metallo</a:t>
            </a:r>
            <a:r>
              <a:rPr lang="en-US" dirty="0" smtClean="0"/>
              <a:t> Beta Lactamase): </a:t>
            </a:r>
            <a:r>
              <a:rPr lang="en-US" dirty="0"/>
              <a:t>makes bacteria resistant to a broad range of beta-lactam </a:t>
            </a:r>
            <a:r>
              <a:rPr lang="en-US" dirty="0" smtClean="0"/>
              <a:t>antibiotics including </a:t>
            </a:r>
            <a:r>
              <a:rPr lang="en-US" dirty="0"/>
              <a:t>the antibiotics of the </a:t>
            </a:r>
            <a:r>
              <a:rPr lang="en-US" dirty="0" err="1"/>
              <a:t>carbapenem</a:t>
            </a:r>
            <a:r>
              <a:rPr lang="en-US" dirty="0"/>
              <a:t> family, </a:t>
            </a:r>
            <a:r>
              <a:rPr lang="en-US" dirty="0" smtClean="0"/>
              <a:t>mainly used in the treatment </a:t>
            </a:r>
            <a:r>
              <a:rPr lang="en-US" dirty="0"/>
              <a:t>of antibiotic-resistant bacterial infections.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gene for NDM-1 is one member of a large gene family that encodes beta-lactamase enzymes called </a:t>
            </a:r>
            <a:r>
              <a:rPr lang="en-US" dirty="0" err="1"/>
              <a:t>carbapenemases</a:t>
            </a:r>
            <a:r>
              <a:rPr lang="en-US" dirty="0"/>
              <a:t>. Bacteria </a:t>
            </a:r>
            <a:r>
              <a:rPr lang="en-US" dirty="0" smtClean="0"/>
              <a:t>with </a:t>
            </a:r>
            <a:r>
              <a:rPr lang="en-US" dirty="0" err="1"/>
              <a:t>carbapenemases</a:t>
            </a:r>
            <a:r>
              <a:rPr lang="en-US" dirty="0"/>
              <a:t> are </a:t>
            </a:r>
            <a:r>
              <a:rPr lang="en-US" dirty="0" smtClean="0"/>
              <a:t>referred </a:t>
            </a:r>
            <a:r>
              <a:rPr lang="en-US" dirty="0"/>
              <a:t>to </a:t>
            </a:r>
            <a:r>
              <a:rPr lang="en-US" dirty="0" smtClean="0"/>
              <a:t>as </a:t>
            </a:r>
            <a:r>
              <a:rPr lang="en-US" dirty="0"/>
              <a:t>"superbugs" because infections caused by them are difficult to treat. Such bacteria are usually sensitive only to </a:t>
            </a:r>
            <a:r>
              <a:rPr lang="en-US" dirty="0" err="1"/>
              <a:t>polymyxins</a:t>
            </a:r>
            <a:r>
              <a:rPr lang="en-US" dirty="0"/>
              <a:t> and </a:t>
            </a:r>
            <a:r>
              <a:rPr lang="en-US" dirty="0" err="1" smtClean="0"/>
              <a:t>tigecycline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0484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193" y="344558"/>
            <a:ext cx="11190672" cy="6399141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Methicillin-resistant </a:t>
            </a:r>
            <a:r>
              <a:rPr lang="en-US" b="1" i="1" dirty="0"/>
              <a:t>Staphylococcus </a:t>
            </a:r>
            <a:r>
              <a:rPr lang="en-US" b="1" i="1" dirty="0" err="1"/>
              <a:t>aureus</a:t>
            </a:r>
            <a:r>
              <a:rPr lang="en-US" dirty="0"/>
              <a:t> (</a:t>
            </a:r>
            <a:r>
              <a:rPr lang="en-US" b="1" dirty="0"/>
              <a:t>MRSA</a:t>
            </a:r>
            <a:r>
              <a:rPr lang="en-US" dirty="0"/>
              <a:t>) is any strain of </a:t>
            </a:r>
            <a:r>
              <a:rPr lang="en-US" i="1" dirty="0"/>
              <a:t>S. </a:t>
            </a:r>
            <a:r>
              <a:rPr lang="en-US" i="1" dirty="0" err="1"/>
              <a:t>aureus</a:t>
            </a:r>
            <a:r>
              <a:rPr lang="en-US" dirty="0"/>
              <a:t> that has developed, through horizontal gene </a:t>
            </a:r>
            <a:r>
              <a:rPr lang="en-US" dirty="0" smtClean="0"/>
              <a:t>transfer and</a:t>
            </a:r>
            <a:r>
              <a:rPr lang="en-US" dirty="0"/>
              <a:t> natural selection, multiple drug resistance to beta-lactam </a:t>
            </a:r>
            <a:endParaRPr lang="en-US" dirty="0" smtClean="0"/>
          </a:p>
          <a:p>
            <a:r>
              <a:rPr lang="en-US" dirty="0" smtClean="0"/>
              <a:t>MRSA </a:t>
            </a:r>
            <a:r>
              <a:rPr lang="en-US" dirty="0"/>
              <a:t>is responsible for several difficult-to-treat </a:t>
            </a:r>
            <a:r>
              <a:rPr lang="en-US" dirty="0" smtClean="0"/>
              <a:t>infections In </a:t>
            </a:r>
            <a:r>
              <a:rPr lang="en-US" dirty="0"/>
              <a:t>humans.</a:t>
            </a:r>
            <a:endParaRPr lang="en-US" dirty="0" smtClean="0"/>
          </a:p>
          <a:p>
            <a:r>
              <a:rPr lang="en-US" dirty="0" smtClean="0"/>
              <a:t>MRSA β-lactam </a:t>
            </a:r>
            <a:r>
              <a:rPr lang="en-US" dirty="0"/>
              <a:t>antibiotics </a:t>
            </a:r>
            <a:r>
              <a:rPr lang="en-US" dirty="0" smtClean="0"/>
              <a:t>include </a:t>
            </a:r>
            <a:r>
              <a:rPr lang="en-US" dirty="0"/>
              <a:t>some </a:t>
            </a:r>
            <a:r>
              <a:rPr lang="en-US" dirty="0" err="1"/>
              <a:t>penams</a:t>
            </a:r>
            <a:r>
              <a:rPr lang="en-US" dirty="0"/>
              <a:t> (penicillin derivatives such as methicillin and </a:t>
            </a:r>
            <a:r>
              <a:rPr lang="en-US" dirty="0" err="1"/>
              <a:t>oxacillin</a:t>
            </a:r>
            <a:r>
              <a:rPr lang="en-US" dirty="0"/>
              <a:t>) and </a:t>
            </a:r>
            <a:r>
              <a:rPr lang="en-US" dirty="0" err="1"/>
              <a:t>cephems</a:t>
            </a:r>
            <a:r>
              <a:rPr lang="en-US" dirty="0"/>
              <a:t> such as the </a:t>
            </a:r>
            <a:r>
              <a:rPr lang="en-US" dirty="0" err="1" smtClean="0"/>
              <a:t>cephalosporins</a:t>
            </a:r>
            <a:r>
              <a:rPr lang="en-US" dirty="0" smtClean="0"/>
              <a:t>.</a:t>
            </a:r>
            <a:r>
              <a:rPr lang="en-US" dirty="0"/>
              <a:t> Strains unable to resist these antibiotics are classified as methicillin-susceptible </a:t>
            </a:r>
            <a:r>
              <a:rPr lang="en-US" i="1" dirty="0"/>
              <a:t>S. </a:t>
            </a:r>
            <a:r>
              <a:rPr lang="en-US" i="1" dirty="0" err="1"/>
              <a:t>aureus</a:t>
            </a:r>
            <a:r>
              <a:rPr lang="en-US" dirty="0"/>
              <a:t>, or MSSA.</a:t>
            </a:r>
          </a:p>
          <a:p>
            <a:r>
              <a:rPr lang="en-US" dirty="0"/>
              <a:t>MRSA </a:t>
            </a:r>
            <a:r>
              <a:rPr lang="en-US" dirty="0" smtClean="0"/>
              <a:t>: common </a:t>
            </a:r>
            <a:r>
              <a:rPr lang="en-US" dirty="0"/>
              <a:t>in hospitals, prisons, and nursing homes, where people with open wounds, invasive devices such as </a:t>
            </a:r>
            <a:r>
              <a:rPr lang="en-US" dirty="0" smtClean="0"/>
              <a:t>catheters</a:t>
            </a:r>
            <a:r>
              <a:rPr lang="en-US" dirty="0"/>
              <a:t>, and weakened immune systems are at greater risk of </a:t>
            </a:r>
            <a:r>
              <a:rPr lang="en-US" dirty="0" smtClean="0"/>
              <a:t>HAIs. </a:t>
            </a:r>
          </a:p>
          <a:p>
            <a:r>
              <a:rPr lang="en-US" dirty="0" smtClean="0"/>
              <a:t>MRSA </a:t>
            </a:r>
            <a:r>
              <a:rPr lang="en-US" dirty="0"/>
              <a:t>began as a hospital-acquired </a:t>
            </a:r>
            <a:r>
              <a:rPr lang="en-US" dirty="0" smtClean="0"/>
              <a:t>(HA-MRSA) infection </a:t>
            </a:r>
            <a:r>
              <a:rPr lang="en-US" dirty="0"/>
              <a:t>but has become </a:t>
            </a:r>
            <a:r>
              <a:rPr lang="en-US" dirty="0" smtClean="0"/>
              <a:t>community-acquired (CA-MRSA), </a:t>
            </a:r>
            <a:r>
              <a:rPr lang="en-US" dirty="0"/>
              <a:t>as well as </a:t>
            </a:r>
            <a:r>
              <a:rPr lang="en-US" dirty="0" smtClean="0"/>
              <a:t>livestock-acquired (LA-MRSA).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XDR</a:t>
            </a:r>
            <a:r>
              <a:rPr lang="en-US" b="1" dirty="0"/>
              <a:t>: extensively drug resistant</a:t>
            </a:r>
            <a:r>
              <a:rPr lang="en-US" dirty="0"/>
              <a:t>” </a:t>
            </a:r>
            <a:r>
              <a:rPr lang="en-US" dirty="0" err="1"/>
              <a:t>eg</a:t>
            </a:r>
            <a:r>
              <a:rPr lang="en-US" dirty="0"/>
              <a:t> Mycobacterium tuberculosis, defined by resistance  to both rifampin and isoniazid, as well as to </a:t>
            </a:r>
            <a:r>
              <a:rPr lang="en-US" dirty="0" err="1"/>
              <a:t>fluoroquinolones</a:t>
            </a:r>
            <a:r>
              <a:rPr lang="en-US" dirty="0"/>
              <a:t> plus an injectable agent</a:t>
            </a:r>
          </a:p>
          <a:p>
            <a:endParaRPr lang="en-US" b="1" dirty="0"/>
          </a:p>
          <a:p>
            <a:r>
              <a:rPr lang="en-US" b="1" dirty="0" smtClean="0"/>
              <a:t>Total drug resistance: resistance to all the available therapeutic options</a:t>
            </a:r>
          </a:p>
          <a:p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43963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Antivirals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3000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3000"/>
              <a:buFontTx/>
              <a:buAutoNum type="arabicPeriod"/>
              <a:tabLst/>
              <a:defRPr/>
            </a:pPr>
            <a:r>
              <a:rPr kumimoji="0" lang="en-US" sz="26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Amantidine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Ion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channel 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b="1" dirty="0" smtClean="0">
                <a:latin typeface="+mn-lt"/>
                <a:cs typeface="+mn-cs"/>
              </a:rPr>
              <a:t> 	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blocker</a:t>
            </a: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3000"/>
              <a:buFont typeface="Wingdings" pitchFamily="2" charset="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amantid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762000"/>
            <a:ext cx="2819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43000" y="3146425"/>
            <a:ext cx="9944100" cy="3343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•"/>
            </a:pPr>
            <a:r>
              <a:rPr lang="en-US" sz="2400" b="1" dirty="0" smtClean="0"/>
              <a:t>Mode of action</a:t>
            </a:r>
            <a:r>
              <a:rPr lang="en-US" sz="2400" dirty="0" smtClean="0"/>
              <a:t> – it prevents the acidification of endosome which prevents the conformational change in viral membrane , hence preventing fusion of viral membrane with endosome. In short it prevents secondary </a:t>
            </a:r>
            <a:r>
              <a:rPr lang="en-US" sz="2400" dirty="0" err="1" smtClean="0"/>
              <a:t>uncoating</a:t>
            </a:r>
            <a:r>
              <a:rPr lang="en-US" sz="2400" dirty="0" smtClean="0"/>
              <a:t>.</a:t>
            </a:r>
          </a:p>
          <a:p>
            <a:pPr>
              <a:buFontTx/>
              <a:buChar char="•"/>
            </a:pPr>
            <a:r>
              <a:rPr lang="en-US" sz="2400" dirty="0"/>
              <a:t>It also inhibits virus maturation by inhibiting the M2 protein needed in viral maturation.</a:t>
            </a:r>
          </a:p>
          <a:p>
            <a:pPr>
              <a:buFontTx/>
              <a:buChar char="•"/>
            </a:pPr>
            <a:r>
              <a:rPr lang="en-US" sz="2400" dirty="0" err="1"/>
              <a:t>Rimantidine</a:t>
            </a:r>
            <a:r>
              <a:rPr lang="en-US" sz="2400" dirty="0"/>
              <a:t> and </a:t>
            </a:r>
            <a:r>
              <a:rPr lang="en-US" sz="2400" dirty="0" err="1"/>
              <a:t>Zimantidine</a:t>
            </a:r>
            <a:r>
              <a:rPr lang="en-US" sz="2400" dirty="0"/>
              <a:t> has same mode of action just its structure is different.</a:t>
            </a:r>
          </a:p>
          <a:p>
            <a:pPr>
              <a:buFontTx/>
              <a:buChar char="•"/>
            </a:pPr>
            <a:endParaRPr lang="en-US" sz="2400" dirty="0" smtClean="0"/>
          </a:p>
          <a:p>
            <a:pPr>
              <a:buFontTx/>
              <a:buChar char="•"/>
            </a:pPr>
            <a:endParaRPr lang="en-US" sz="2400" dirty="0" smtClean="0"/>
          </a:p>
          <a:p>
            <a:pPr>
              <a:buFontTx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697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347</Words>
  <Application>Microsoft Office PowerPoint</Application>
  <PresentationFormat>Widescreen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Antivirals and drug resistance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Antivirals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Antivirals and drug resistance</dc:title>
  <dc:creator>admin</dc:creator>
  <cp:lastModifiedBy>admin</cp:lastModifiedBy>
  <cp:revision>17</cp:revision>
  <dcterms:created xsi:type="dcterms:W3CDTF">2020-04-11T17:02:26Z</dcterms:created>
  <dcterms:modified xsi:type="dcterms:W3CDTF">2020-04-26T12:09:39Z</dcterms:modified>
</cp:coreProperties>
</file>