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1E3CAE-B5EE-40E9-BDD4-6CED77637557}" type="datetimeFigureOut">
              <a:rPr lang="en-US" smtClean="0"/>
              <a:t>3/18/2020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8480DF-6808-4578-9FE3-ACA7559DBAF8}" type="slidenum">
              <a:rPr lang="en-US" smtClean="0"/>
              <a:t>‹#›</a:t>
            </a:fld>
            <a:endParaRPr lang="en-US"/>
          </a:p>
        </p:txBody>
      </p:sp>
    </p:spTree>
    <p:extLst>
      <p:ext uri="{BB962C8B-B14F-4D97-AF65-F5344CB8AC3E}">
        <p14:creationId xmlns:p14="http://schemas.microsoft.com/office/powerpoint/2010/main" val="2478882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D0D1A6-4731-4B76-8DD8-746337BC6116}" type="slidenum">
              <a:rPr lang="en-US" smtClean="0"/>
              <a:pPr/>
              <a:t>2</a:t>
            </a:fld>
            <a:endParaRPr lang="en-US"/>
          </a:p>
        </p:txBody>
      </p:sp>
    </p:spTree>
    <p:extLst>
      <p:ext uri="{BB962C8B-B14F-4D97-AF65-F5344CB8AC3E}">
        <p14:creationId xmlns:p14="http://schemas.microsoft.com/office/powerpoint/2010/main" val="21458672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D0D1A6-4731-4B76-8DD8-746337BC6116}" type="slidenum">
              <a:rPr lang="en-US" smtClean="0"/>
              <a:pPr/>
              <a:t>11</a:t>
            </a:fld>
            <a:endParaRPr lang="en-US"/>
          </a:p>
        </p:txBody>
      </p:sp>
    </p:spTree>
    <p:extLst>
      <p:ext uri="{BB962C8B-B14F-4D97-AF65-F5344CB8AC3E}">
        <p14:creationId xmlns:p14="http://schemas.microsoft.com/office/powerpoint/2010/main" val="9960913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D0D1A6-4731-4B76-8DD8-746337BC6116}" type="slidenum">
              <a:rPr lang="en-US" smtClean="0"/>
              <a:pPr/>
              <a:t>12</a:t>
            </a:fld>
            <a:endParaRPr lang="en-US"/>
          </a:p>
        </p:txBody>
      </p:sp>
    </p:spTree>
    <p:extLst>
      <p:ext uri="{BB962C8B-B14F-4D97-AF65-F5344CB8AC3E}">
        <p14:creationId xmlns:p14="http://schemas.microsoft.com/office/powerpoint/2010/main" val="972294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D0D1A6-4731-4B76-8DD8-746337BC6116}" type="slidenum">
              <a:rPr lang="en-US" smtClean="0"/>
              <a:pPr/>
              <a:t>3</a:t>
            </a:fld>
            <a:endParaRPr lang="en-US"/>
          </a:p>
        </p:txBody>
      </p:sp>
    </p:spTree>
    <p:extLst>
      <p:ext uri="{BB962C8B-B14F-4D97-AF65-F5344CB8AC3E}">
        <p14:creationId xmlns:p14="http://schemas.microsoft.com/office/powerpoint/2010/main" val="336596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D0D1A6-4731-4B76-8DD8-746337BC6116}" type="slidenum">
              <a:rPr lang="en-US" smtClean="0"/>
              <a:pPr/>
              <a:t>4</a:t>
            </a:fld>
            <a:endParaRPr lang="en-US"/>
          </a:p>
        </p:txBody>
      </p:sp>
    </p:spTree>
    <p:extLst>
      <p:ext uri="{BB962C8B-B14F-4D97-AF65-F5344CB8AC3E}">
        <p14:creationId xmlns:p14="http://schemas.microsoft.com/office/powerpoint/2010/main" val="1345906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D0D1A6-4731-4B76-8DD8-746337BC6116}" type="slidenum">
              <a:rPr lang="en-US" smtClean="0"/>
              <a:pPr/>
              <a:t>5</a:t>
            </a:fld>
            <a:endParaRPr lang="en-US"/>
          </a:p>
        </p:txBody>
      </p:sp>
    </p:spTree>
    <p:extLst>
      <p:ext uri="{BB962C8B-B14F-4D97-AF65-F5344CB8AC3E}">
        <p14:creationId xmlns:p14="http://schemas.microsoft.com/office/powerpoint/2010/main" val="239258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D0D1A6-4731-4B76-8DD8-746337BC6116}" type="slidenum">
              <a:rPr lang="en-US" smtClean="0"/>
              <a:pPr/>
              <a:t>6</a:t>
            </a:fld>
            <a:endParaRPr lang="en-US"/>
          </a:p>
        </p:txBody>
      </p:sp>
    </p:spTree>
    <p:extLst>
      <p:ext uri="{BB962C8B-B14F-4D97-AF65-F5344CB8AC3E}">
        <p14:creationId xmlns:p14="http://schemas.microsoft.com/office/powerpoint/2010/main" val="3962829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D0D1A6-4731-4B76-8DD8-746337BC6116}" type="slidenum">
              <a:rPr lang="en-US" smtClean="0"/>
              <a:pPr/>
              <a:t>7</a:t>
            </a:fld>
            <a:endParaRPr lang="en-US"/>
          </a:p>
        </p:txBody>
      </p:sp>
    </p:spTree>
    <p:extLst>
      <p:ext uri="{BB962C8B-B14F-4D97-AF65-F5344CB8AC3E}">
        <p14:creationId xmlns:p14="http://schemas.microsoft.com/office/powerpoint/2010/main" val="2460990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D0D1A6-4731-4B76-8DD8-746337BC6116}" type="slidenum">
              <a:rPr lang="en-US" smtClean="0"/>
              <a:pPr/>
              <a:t>8</a:t>
            </a:fld>
            <a:endParaRPr lang="en-US"/>
          </a:p>
        </p:txBody>
      </p:sp>
    </p:spTree>
    <p:extLst>
      <p:ext uri="{BB962C8B-B14F-4D97-AF65-F5344CB8AC3E}">
        <p14:creationId xmlns:p14="http://schemas.microsoft.com/office/powerpoint/2010/main" val="28692237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D0D1A6-4731-4B76-8DD8-746337BC6116}" type="slidenum">
              <a:rPr lang="en-US" smtClean="0"/>
              <a:pPr/>
              <a:t>9</a:t>
            </a:fld>
            <a:endParaRPr lang="en-US"/>
          </a:p>
        </p:txBody>
      </p:sp>
    </p:spTree>
    <p:extLst>
      <p:ext uri="{BB962C8B-B14F-4D97-AF65-F5344CB8AC3E}">
        <p14:creationId xmlns:p14="http://schemas.microsoft.com/office/powerpoint/2010/main" val="18228282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2D0D1A6-4731-4B76-8DD8-746337BC6116}" type="slidenum">
              <a:rPr lang="en-US" smtClean="0"/>
              <a:pPr/>
              <a:t>10</a:t>
            </a:fld>
            <a:endParaRPr lang="en-US"/>
          </a:p>
        </p:txBody>
      </p:sp>
    </p:spTree>
    <p:extLst>
      <p:ext uri="{BB962C8B-B14F-4D97-AF65-F5344CB8AC3E}">
        <p14:creationId xmlns:p14="http://schemas.microsoft.com/office/powerpoint/2010/main" val="2076780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FCA4C7-603B-494C-B163-1185993916AD}"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634FF-F1D1-4533-A2B2-CBEDF0B3B2DB}" type="slidenum">
              <a:rPr lang="en-US" smtClean="0"/>
              <a:t>‹#›</a:t>
            </a:fld>
            <a:endParaRPr lang="en-US"/>
          </a:p>
        </p:txBody>
      </p:sp>
    </p:spTree>
    <p:extLst>
      <p:ext uri="{BB962C8B-B14F-4D97-AF65-F5344CB8AC3E}">
        <p14:creationId xmlns:p14="http://schemas.microsoft.com/office/powerpoint/2010/main" val="3907978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FCA4C7-603B-494C-B163-1185993916AD}"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634FF-F1D1-4533-A2B2-CBEDF0B3B2DB}" type="slidenum">
              <a:rPr lang="en-US" smtClean="0"/>
              <a:t>‹#›</a:t>
            </a:fld>
            <a:endParaRPr lang="en-US"/>
          </a:p>
        </p:txBody>
      </p:sp>
    </p:spTree>
    <p:extLst>
      <p:ext uri="{BB962C8B-B14F-4D97-AF65-F5344CB8AC3E}">
        <p14:creationId xmlns:p14="http://schemas.microsoft.com/office/powerpoint/2010/main" val="300754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FCA4C7-603B-494C-B163-1185993916AD}"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634FF-F1D1-4533-A2B2-CBEDF0B3B2DB}" type="slidenum">
              <a:rPr lang="en-US" smtClean="0"/>
              <a:t>‹#›</a:t>
            </a:fld>
            <a:endParaRPr lang="en-US"/>
          </a:p>
        </p:txBody>
      </p:sp>
    </p:spTree>
    <p:extLst>
      <p:ext uri="{BB962C8B-B14F-4D97-AF65-F5344CB8AC3E}">
        <p14:creationId xmlns:p14="http://schemas.microsoft.com/office/powerpoint/2010/main" val="2588113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FCA4C7-603B-494C-B163-1185993916AD}"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634FF-F1D1-4533-A2B2-CBEDF0B3B2DB}" type="slidenum">
              <a:rPr lang="en-US" smtClean="0"/>
              <a:t>‹#›</a:t>
            </a:fld>
            <a:endParaRPr lang="en-US"/>
          </a:p>
        </p:txBody>
      </p:sp>
    </p:spTree>
    <p:extLst>
      <p:ext uri="{BB962C8B-B14F-4D97-AF65-F5344CB8AC3E}">
        <p14:creationId xmlns:p14="http://schemas.microsoft.com/office/powerpoint/2010/main" val="3212297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FCA4C7-603B-494C-B163-1185993916AD}"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634FF-F1D1-4533-A2B2-CBEDF0B3B2DB}" type="slidenum">
              <a:rPr lang="en-US" smtClean="0"/>
              <a:t>‹#›</a:t>
            </a:fld>
            <a:endParaRPr lang="en-US"/>
          </a:p>
        </p:txBody>
      </p:sp>
    </p:spTree>
    <p:extLst>
      <p:ext uri="{BB962C8B-B14F-4D97-AF65-F5344CB8AC3E}">
        <p14:creationId xmlns:p14="http://schemas.microsoft.com/office/powerpoint/2010/main" val="2863006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FCA4C7-603B-494C-B163-1185993916AD}" type="datetimeFigureOut">
              <a:rPr lang="en-US" smtClean="0"/>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F634FF-F1D1-4533-A2B2-CBEDF0B3B2DB}" type="slidenum">
              <a:rPr lang="en-US" smtClean="0"/>
              <a:t>‹#›</a:t>
            </a:fld>
            <a:endParaRPr lang="en-US"/>
          </a:p>
        </p:txBody>
      </p:sp>
    </p:spTree>
    <p:extLst>
      <p:ext uri="{BB962C8B-B14F-4D97-AF65-F5344CB8AC3E}">
        <p14:creationId xmlns:p14="http://schemas.microsoft.com/office/powerpoint/2010/main" val="3950683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FCA4C7-603B-494C-B163-1185993916AD}" type="datetimeFigureOut">
              <a:rPr lang="en-US" smtClean="0"/>
              <a:t>3/18/2020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F634FF-F1D1-4533-A2B2-CBEDF0B3B2DB}" type="slidenum">
              <a:rPr lang="en-US" smtClean="0"/>
              <a:t>‹#›</a:t>
            </a:fld>
            <a:endParaRPr lang="en-US"/>
          </a:p>
        </p:txBody>
      </p:sp>
    </p:spTree>
    <p:extLst>
      <p:ext uri="{BB962C8B-B14F-4D97-AF65-F5344CB8AC3E}">
        <p14:creationId xmlns:p14="http://schemas.microsoft.com/office/powerpoint/2010/main" val="1177835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FCA4C7-603B-494C-B163-1185993916AD}" type="datetimeFigureOut">
              <a:rPr lang="en-US" smtClean="0"/>
              <a:t>3/18/2020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F634FF-F1D1-4533-A2B2-CBEDF0B3B2DB}" type="slidenum">
              <a:rPr lang="en-US" smtClean="0"/>
              <a:t>‹#›</a:t>
            </a:fld>
            <a:endParaRPr lang="en-US"/>
          </a:p>
        </p:txBody>
      </p:sp>
    </p:spTree>
    <p:extLst>
      <p:ext uri="{BB962C8B-B14F-4D97-AF65-F5344CB8AC3E}">
        <p14:creationId xmlns:p14="http://schemas.microsoft.com/office/powerpoint/2010/main" val="3182051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FCA4C7-603B-494C-B163-1185993916AD}" type="datetimeFigureOut">
              <a:rPr lang="en-US" smtClean="0"/>
              <a:t>3/18/2020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F634FF-F1D1-4533-A2B2-CBEDF0B3B2DB}" type="slidenum">
              <a:rPr lang="en-US" smtClean="0"/>
              <a:t>‹#›</a:t>
            </a:fld>
            <a:endParaRPr lang="en-US"/>
          </a:p>
        </p:txBody>
      </p:sp>
    </p:spTree>
    <p:extLst>
      <p:ext uri="{BB962C8B-B14F-4D97-AF65-F5344CB8AC3E}">
        <p14:creationId xmlns:p14="http://schemas.microsoft.com/office/powerpoint/2010/main" val="3780331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FCA4C7-603B-494C-B163-1185993916AD}" type="datetimeFigureOut">
              <a:rPr lang="en-US" smtClean="0"/>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F634FF-F1D1-4533-A2B2-CBEDF0B3B2DB}" type="slidenum">
              <a:rPr lang="en-US" smtClean="0"/>
              <a:t>‹#›</a:t>
            </a:fld>
            <a:endParaRPr lang="en-US"/>
          </a:p>
        </p:txBody>
      </p:sp>
    </p:spTree>
    <p:extLst>
      <p:ext uri="{BB962C8B-B14F-4D97-AF65-F5344CB8AC3E}">
        <p14:creationId xmlns:p14="http://schemas.microsoft.com/office/powerpoint/2010/main" val="2607989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FCA4C7-603B-494C-B163-1185993916AD}" type="datetimeFigureOut">
              <a:rPr lang="en-US" smtClean="0"/>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F634FF-F1D1-4533-A2B2-CBEDF0B3B2DB}" type="slidenum">
              <a:rPr lang="en-US" smtClean="0"/>
              <a:t>‹#›</a:t>
            </a:fld>
            <a:endParaRPr lang="en-US"/>
          </a:p>
        </p:txBody>
      </p:sp>
    </p:spTree>
    <p:extLst>
      <p:ext uri="{BB962C8B-B14F-4D97-AF65-F5344CB8AC3E}">
        <p14:creationId xmlns:p14="http://schemas.microsoft.com/office/powerpoint/2010/main" val="1324417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FCA4C7-603B-494C-B163-1185993916AD}" type="datetimeFigureOut">
              <a:rPr lang="en-US" smtClean="0"/>
              <a:t>3/18/2020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F634FF-F1D1-4533-A2B2-CBEDF0B3B2DB}" type="slidenum">
              <a:rPr lang="en-US" smtClean="0"/>
              <a:t>‹#›</a:t>
            </a:fld>
            <a:endParaRPr lang="en-US"/>
          </a:p>
        </p:txBody>
      </p:sp>
    </p:spTree>
    <p:extLst>
      <p:ext uri="{BB962C8B-B14F-4D97-AF65-F5344CB8AC3E}">
        <p14:creationId xmlns:p14="http://schemas.microsoft.com/office/powerpoint/2010/main" val="408292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64958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0" y="2667001"/>
            <a:ext cx="8229600" cy="1523999"/>
          </a:xfrm>
        </p:spPr>
        <p:txBody>
          <a:bodyPr>
            <a:normAutofit/>
          </a:bodyPr>
          <a:lstStyle/>
          <a:p>
            <a:pPr>
              <a:buFont typeface="Wingdings" pitchFamily="2" charset="2"/>
              <a:buChar char="v"/>
            </a:pPr>
            <a:r>
              <a:rPr lang="en-US" sz="2400" dirty="0"/>
              <a:t> Virulant </a:t>
            </a:r>
            <a:r>
              <a:rPr lang="en-US" sz="2400" i="1" dirty="0"/>
              <a:t>V.cholerae</a:t>
            </a:r>
            <a:r>
              <a:rPr lang="en-US" sz="2400" dirty="0"/>
              <a:t>  organisms  attack  the microvilli of the  brush  border of epithelial cell . There they multiply  and liberate cholera toxin and perhaps mucinases and endotoxin.</a:t>
            </a:r>
          </a:p>
          <a:p>
            <a:pPr>
              <a:buNone/>
            </a:pPr>
            <a:endParaRPr lang="en-US" sz="2400" dirty="0"/>
          </a:p>
          <a:p>
            <a:pPr>
              <a:buFont typeface="Wingdings" pitchFamily="2" charset="2"/>
              <a:buChar char="v"/>
            </a:pPr>
            <a:endParaRPr lang="en-US" sz="2400" dirty="0"/>
          </a:p>
        </p:txBody>
      </p:sp>
      <p:pic>
        <p:nvPicPr>
          <p:cNvPr id="4" name="Picture 3" descr="vibrio_cholera_em.gif"/>
          <p:cNvPicPr>
            <a:picLocks noChangeAspect="1"/>
          </p:cNvPicPr>
          <p:nvPr/>
        </p:nvPicPr>
        <p:blipFill>
          <a:blip r:embed="rId3" cstate="print"/>
          <a:stretch>
            <a:fillRect/>
          </a:stretch>
        </p:blipFill>
        <p:spPr>
          <a:xfrm>
            <a:off x="9144000" y="4785360"/>
            <a:ext cx="1524000" cy="2072640"/>
          </a:xfrm>
          <a:prstGeom prst="rect">
            <a:avLst/>
          </a:prstGeom>
        </p:spPr>
      </p:pic>
      <p:pic>
        <p:nvPicPr>
          <p:cNvPr id="5" name="Picture 4" descr="vibrio_cholera_em.gif"/>
          <p:cNvPicPr>
            <a:picLocks noChangeAspect="1"/>
          </p:cNvPicPr>
          <p:nvPr/>
        </p:nvPicPr>
        <p:blipFill>
          <a:blip r:embed="rId3" cstate="print"/>
          <a:stretch>
            <a:fillRect/>
          </a:stretch>
        </p:blipFill>
        <p:spPr>
          <a:xfrm>
            <a:off x="1524000" y="4992624"/>
            <a:ext cx="1371600" cy="1865376"/>
          </a:xfrm>
          <a:prstGeom prst="rect">
            <a:avLst/>
          </a:prstGeom>
        </p:spPr>
      </p:pic>
      <p:pic>
        <p:nvPicPr>
          <p:cNvPr id="6" name="Picture 5" descr="vibrio_cholera_em.gif"/>
          <p:cNvPicPr>
            <a:picLocks noChangeAspect="1"/>
          </p:cNvPicPr>
          <p:nvPr/>
        </p:nvPicPr>
        <p:blipFill>
          <a:blip r:embed="rId3" cstate="print"/>
          <a:stretch>
            <a:fillRect/>
          </a:stretch>
        </p:blipFill>
        <p:spPr>
          <a:xfrm>
            <a:off x="9296400" y="0"/>
            <a:ext cx="1371600" cy="1865376"/>
          </a:xfrm>
          <a:prstGeom prst="rect">
            <a:avLst/>
          </a:prstGeom>
        </p:spPr>
      </p:pic>
      <p:pic>
        <p:nvPicPr>
          <p:cNvPr id="7" name="Picture 6" descr="vibrio_cholera_em.gif"/>
          <p:cNvPicPr>
            <a:picLocks noChangeAspect="1"/>
          </p:cNvPicPr>
          <p:nvPr/>
        </p:nvPicPr>
        <p:blipFill>
          <a:blip r:embed="rId3" cstate="print"/>
          <a:stretch>
            <a:fillRect/>
          </a:stretch>
        </p:blipFill>
        <p:spPr>
          <a:xfrm>
            <a:off x="1524000" y="0"/>
            <a:ext cx="1371600" cy="1865376"/>
          </a:xfrm>
          <a:prstGeom prst="rect">
            <a:avLst/>
          </a:prstGeom>
        </p:spPr>
      </p:pic>
    </p:spTree>
    <p:extLst>
      <p:ext uri="{BB962C8B-B14F-4D97-AF65-F5344CB8AC3E}">
        <p14:creationId xmlns:p14="http://schemas.microsoft.com/office/powerpoint/2010/main" val="4062516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7" presetClass="entr" presetSubtype="8"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0-#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7" presetClass="entr" presetSubtype="2"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1+#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7" presetClass="entr" presetSubtype="1"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ppt_x"/>
                                          </p:val>
                                        </p:tav>
                                        <p:tav tm="100000">
                                          <p:val>
                                            <p:strVal val="#ppt_x"/>
                                          </p:val>
                                        </p:tav>
                                      </p:tavLst>
                                    </p:anim>
                                    <p:anim calcmode="lin" valueType="num">
                                      <p:cBhvr additive="base">
                                        <p:cTn id="23" dur="500" fill="hold"/>
                                        <p:tgtEl>
                                          <p:spTgt spid="4"/>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7" presetClass="entr" presetSubtype="4" fill="hold" nodeType="after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 calcmode="lin" valueType="num">
                                      <p:cBhvr additive="base">
                                        <p:cTn id="2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944562"/>
          </a:xfrm>
        </p:spPr>
        <p:txBody>
          <a:bodyPr>
            <a:normAutofit fontScale="90000"/>
          </a:bodyPr>
          <a:lstStyle/>
          <a:p>
            <a:r>
              <a:rPr lang="en-US" sz="3600" dirty="0">
                <a:solidFill>
                  <a:srgbClr val="C00000"/>
                </a:solidFill>
                <a:latin typeface="Wide Latin" pitchFamily="18" charset="0"/>
              </a:rPr>
              <a:t>CLINICAL FINDINGFS </a:t>
            </a:r>
            <a:endParaRPr lang="en-US" sz="3600" dirty="0">
              <a:solidFill>
                <a:srgbClr val="C00000"/>
              </a:solidFill>
              <a:latin typeface="Wide Latin" pitchFamily="18" charset="0"/>
            </a:endParaRPr>
          </a:p>
        </p:txBody>
      </p:sp>
      <p:sp>
        <p:nvSpPr>
          <p:cNvPr id="3" name="Content Placeholder 2"/>
          <p:cNvSpPr>
            <a:spLocks noGrp="1"/>
          </p:cNvSpPr>
          <p:nvPr>
            <p:ph idx="1"/>
          </p:nvPr>
        </p:nvSpPr>
        <p:spPr>
          <a:xfrm>
            <a:off x="1981200" y="1219200"/>
            <a:ext cx="8458200" cy="5486400"/>
          </a:xfrm>
        </p:spPr>
        <p:txBody>
          <a:bodyPr>
            <a:normAutofit/>
          </a:bodyPr>
          <a:lstStyle/>
          <a:p>
            <a:pPr>
              <a:buFont typeface="Wingdings" pitchFamily="2" charset="2"/>
              <a:buChar char="v"/>
            </a:pPr>
            <a:r>
              <a:rPr lang="en-US" sz="2400" dirty="0"/>
              <a:t> About  60% of infections are asymptomatic with classic and about 75% with E1 Tor type .</a:t>
            </a:r>
          </a:p>
          <a:p>
            <a:pPr>
              <a:buFont typeface="Wingdings" pitchFamily="2" charset="2"/>
              <a:buChar char="v"/>
            </a:pPr>
            <a:r>
              <a:rPr lang="en-US" sz="2400" dirty="0"/>
              <a:t> IP=1-4 days.</a:t>
            </a:r>
          </a:p>
          <a:p>
            <a:pPr>
              <a:buFont typeface="Wingdings" pitchFamily="2" charset="2"/>
              <a:buChar char="v"/>
            </a:pPr>
            <a:r>
              <a:rPr lang="en-US" sz="2400" dirty="0"/>
              <a:t> Stools contains mucus , epithelial cells and large no. of </a:t>
            </a:r>
            <a:r>
              <a:rPr lang="en-US" sz="2400" dirty="0" err="1"/>
              <a:t>vibrios</a:t>
            </a:r>
            <a:r>
              <a:rPr lang="en-US" sz="2400" dirty="0"/>
              <a:t> </a:t>
            </a:r>
            <a:r>
              <a:rPr lang="en-US" sz="2400" b="1" dirty="0"/>
              <a:t>(rice water stool) and no blood cells</a:t>
            </a:r>
            <a:r>
              <a:rPr lang="en-US" sz="2400" dirty="0"/>
              <a:t> . There is a rapid loss of fluid and electrolytes , which lead to profound dehydration ,circulatory collapse.</a:t>
            </a:r>
          </a:p>
          <a:p>
            <a:pPr>
              <a:buFont typeface="Wingdings" pitchFamily="2" charset="2"/>
              <a:buChar char="v"/>
            </a:pPr>
            <a:r>
              <a:rPr lang="en-US" sz="2400" dirty="0"/>
              <a:t> The mortality rate without treatment is between 25% and 50%.</a:t>
            </a:r>
          </a:p>
          <a:p>
            <a:pPr>
              <a:buFont typeface="Wingdings" pitchFamily="2" charset="2"/>
              <a:buChar char="v"/>
            </a:pPr>
            <a:r>
              <a:rPr lang="en-US" sz="2400" dirty="0"/>
              <a:t> The diagnosis of a full blown case of cholerae presents no problem in the presence of an epidemic . However ,sporadic or mild cases are not readily differentiated from other diarrheal  diseases.</a:t>
            </a:r>
          </a:p>
          <a:p>
            <a:pPr>
              <a:buFont typeface="Wingdings" pitchFamily="2" charset="2"/>
              <a:buChar char="v"/>
            </a:pPr>
            <a:r>
              <a:rPr lang="en-US" sz="2400" dirty="0"/>
              <a:t> The E1 Tor biotype tends to cause milder disease than the classic biotype .</a:t>
            </a:r>
            <a:endParaRPr lang="en-US" sz="2400" dirty="0"/>
          </a:p>
        </p:txBody>
      </p:sp>
    </p:spTree>
    <p:extLst>
      <p:ext uri="{BB962C8B-B14F-4D97-AF65-F5344CB8AC3E}">
        <p14:creationId xmlns:p14="http://schemas.microsoft.com/office/powerpoint/2010/main" val="2375690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ppt_w</p:attrName>
                                        </p:attrNameLst>
                                      </p:cBhvr>
                                      <p:tavLst>
                                        <p:tav tm="0" fmla="#ppt_w*sin(2.5*pi*$)">
                                          <p:val>
                                            <p:fltVal val="0"/>
                                          </p:val>
                                        </p:tav>
                                        <p:tav tm="100000">
                                          <p:val>
                                            <p:fltVal val="1"/>
                                          </p:val>
                                        </p:tav>
                                      </p:tavLst>
                                    </p:anim>
                                    <p:anim calcmode="lin" valueType="num">
                                      <p:cBhvr>
                                        <p:cTn id="9" dur="1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2600"/>
                            </p:stCondLst>
                            <p:childTnLst>
                              <p:par>
                                <p:cTn id="11" presetID="7" presetClass="entr" presetSubtype="4"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5" fill="hold">
                            <p:stCondLst>
                              <p:cond delay="3100"/>
                            </p:stCondLst>
                            <p:childTnLst>
                              <p:par>
                                <p:cTn id="16" presetID="7" presetClass="entr" presetSubtype="8" fill="hold" nodeType="afterEffect">
                                  <p:stCondLst>
                                    <p:cond delay="250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20" fill="hold">
                            <p:stCondLst>
                              <p:cond delay="6100"/>
                            </p:stCondLst>
                            <p:childTnLst>
                              <p:par>
                                <p:cTn id="21" presetID="7" presetClass="entr" presetSubtype="2" fill="hold" nodeType="afterEffect">
                                  <p:stCondLst>
                                    <p:cond delay="250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25" fill="hold">
                            <p:stCondLst>
                              <p:cond delay="9100"/>
                            </p:stCondLst>
                            <p:childTnLst>
                              <p:par>
                                <p:cTn id="26" presetID="7" presetClass="entr" presetSubtype="1" fill="hold" nodeType="afterEffect">
                                  <p:stCondLst>
                                    <p:cond delay="250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par>
                          <p:cTn id="30" fill="hold">
                            <p:stCondLst>
                              <p:cond delay="12100"/>
                            </p:stCondLst>
                            <p:childTnLst>
                              <p:par>
                                <p:cTn id="31" presetID="7" presetClass="entr" presetSubtype="8" fill="hold" nodeType="afterEffect">
                                  <p:stCondLst>
                                    <p:cond delay="250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35" fill="hold">
                            <p:stCondLst>
                              <p:cond delay="15100"/>
                            </p:stCondLst>
                            <p:childTnLst>
                              <p:par>
                                <p:cTn id="36" presetID="7" presetClass="entr" presetSubtype="4" fill="hold" nodeType="afterEffect">
                                  <p:stCondLst>
                                    <p:cond delay="250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additive="base">
                                        <p:cTn id="3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3" cstate="print"/>
          <a:srcRect/>
          <a:stretch>
            <a:fillRect/>
          </a:stretch>
        </p:blipFill>
        <p:spPr bwMode="auto">
          <a:xfrm>
            <a:off x="2590800" y="17106"/>
            <a:ext cx="7086600" cy="4948335"/>
          </a:xfrm>
          <a:prstGeom prst="rect">
            <a:avLst/>
          </a:prstGeom>
          <a:noFill/>
          <a:ln w="9525">
            <a:noFill/>
            <a:miter lim="800000"/>
            <a:headEnd/>
            <a:tailEnd/>
          </a:ln>
          <a:effectLst/>
        </p:spPr>
      </p:pic>
      <p:sp>
        <p:nvSpPr>
          <p:cNvPr id="5" name="Rectangle 4"/>
          <p:cNvSpPr/>
          <p:nvPr/>
        </p:nvSpPr>
        <p:spPr>
          <a:xfrm>
            <a:off x="2133600" y="5334001"/>
            <a:ext cx="7848600" cy="1015663"/>
          </a:xfrm>
          <a:prstGeom prst="rect">
            <a:avLst/>
          </a:prstGeom>
        </p:spPr>
        <p:txBody>
          <a:bodyPr wrap="square">
            <a:spAutoFit/>
          </a:bodyPr>
          <a:lstStyle/>
          <a:p>
            <a:r>
              <a:rPr lang="en-US" sz="2000" b="1" dirty="0"/>
              <a:t>An adult cholera victim. The hands show wrinkled skin, known as the "Washer Woman's sign" because the body has lost so much water that it cannot maintain cell turgor and the skin collapses.</a:t>
            </a:r>
            <a:endParaRPr lang="en-US" sz="2000" b="1" dirty="0"/>
          </a:p>
        </p:txBody>
      </p:sp>
    </p:spTree>
    <p:extLst>
      <p:ext uri="{BB962C8B-B14F-4D97-AF65-F5344CB8AC3E}">
        <p14:creationId xmlns:p14="http://schemas.microsoft.com/office/powerpoint/2010/main" val="643010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edge">
                                      <p:cBhvr>
                                        <p:cTn id="7" dur="2000"/>
                                        <p:tgtEl>
                                          <p:spTgt spid="4098"/>
                                        </p:tgtEl>
                                      </p:cBhvr>
                                    </p:animEffect>
                                  </p:childTnLst>
                                </p:cTn>
                              </p:par>
                            </p:childTnLst>
                          </p:cTn>
                        </p:par>
                        <p:par>
                          <p:cTn id="8" fill="hold">
                            <p:stCondLst>
                              <p:cond delay="2000"/>
                            </p:stCondLst>
                            <p:childTnLst>
                              <p:par>
                                <p:cTn id="9" presetID="27" presetClass="entr" presetSubtype="0" fill="hold" nodeType="afterEffect">
                                  <p:stCondLst>
                                    <p:cond delay="0"/>
                                  </p:stCondLst>
                                  <p:iterate type="lt">
                                    <p:tmPct val="50000"/>
                                  </p:iterate>
                                  <p:childTnLst>
                                    <p:set>
                                      <p:cBhvr>
                                        <p:cTn id="10" dur="1" fill="hold">
                                          <p:stCondLst>
                                            <p:cond delay="0"/>
                                          </p:stCondLst>
                                        </p:cTn>
                                        <p:tgtEl>
                                          <p:spTgt spid="5">
                                            <p:txEl>
                                              <p:pRg st="0" end="0"/>
                                            </p:txEl>
                                          </p:spTgt>
                                        </p:tgtEl>
                                        <p:attrNameLst>
                                          <p:attrName>style.visibility</p:attrName>
                                        </p:attrNameLst>
                                      </p:cBhvr>
                                      <p:to>
                                        <p:strVal val="visible"/>
                                      </p:to>
                                    </p:set>
                                    <p:anim calcmode="discrete" valueType="clr">
                                      <p:cBhvr override="childStyle">
                                        <p:cTn id="11" dur="80"/>
                                        <p:tgtEl>
                                          <p:spTgt spid="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5">
                                            <p:txEl>
                                              <p:pRg st="0" end="0"/>
                                            </p:txEl>
                                          </p:spTgt>
                                        </p:tgtEl>
                                        <p:attrNameLst>
                                          <p:attrName>fillcolor</p:attrName>
                                        </p:attrNameLst>
                                      </p:cBhvr>
                                      <p:tavLst>
                                        <p:tav tm="0">
                                          <p:val>
                                            <p:clrVal>
                                              <a:schemeClr val="accent2"/>
                                            </p:clrVal>
                                          </p:val>
                                        </p:tav>
                                        <p:tav tm="50000">
                                          <p:val>
                                            <p:clrVal>
                                              <a:schemeClr val="hlink"/>
                                            </p:clrVal>
                                          </p:val>
                                        </p:tav>
                                      </p:tavLst>
                                    </p:anim>
                                    <p:set>
                                      <p:cBhvr>
                                        <p:cTn id="13" dur="80"/>
                                        <p:tgtEl>
                                          <p:spTgt spid="5">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00400" y="3505200"/>
            <a:ext cx="7315200" cy="1752601"/>
          </a:xfrm>
        </p:spPr>
        <p:txBody>
          <a:bodyPr>
            <a:normAutofit fontScale="90000"/>
          </a:bodyPr>
          <a:lstStyle/>
          <a:p>
            <a:pPr algn="l"/>
            <a:r>
              <a:rPr lang="en-US" sz="2400" dirty="0">
                <a:latin typeface="Wide Latin" pitchFamily="18" charset="0"/>
              </a:rPr>
              <a:t>                  </a:t>
            </a:r>
            <a:br>
              <a:rPr lang="en-US" sz="2400" dirty="0">
                <a:latin typeface="Wide Latin" pitchFamily="18" charset="0"/>
              </a:rPr>
            </a:br>
            <a:r>
              <a:rPr lang="en-US" sz="2400" dirty="0">
                <a:latin typeface="Wide Latin" pitchFamily="18" charset="0"/>
              </a:rPr>
              <a:t>          </a:t>
            </a:r>
            <a:r>
              <a:rPr lang="en-US" sz="2400" dirty="0">
                <a:solidFill>
                  <a:srgbClr val="FF0000"/>
                </a:solidFill>
                <a:latin typeface="Wide Latin" pitchFamily="18" charset="0"/>
              </a:rPr>
              <a:t>      CHOLERA</a:t>
            </a:r>
            <a:r>
              <a:rPr lang="en-US" sz="3100" dirty="0">
                <a:latin typeface="Wide Latin" pitchFamily="18" charset="0"/>
              </a:rPr>
              <a:t/>
            </a:r>
            <a:br>
              <a:rPr lang="en-US" sz="3100" dirty="0">
                <a:latin typeface="Wide Latin" pitchFamily="18" charset="0"/>
              </a:rPr>
            </a:br>
            <a:r>
              <a:rPr lang="en-US" dirty="0" smtClean="0">
                <a:latin typeface="Wide Latin" pitchFamily="18" charset="0"/>
              </a:rPr>
              <a:t> </a:t>
            </a:r>
            <a:r>
              <a:rPr lang="en-US" dirty="0" smtClean="0"/>
              <a:t/>
            </a:r>
            <a:br>
              <a:rPr lang="en-US" dirty="0" smtClean="0"/>
            </a:br>
            <a:r>
              <a:rPr lang="en-US" dirty="0" smtClean="0"/>
              <a:t/>
            </a:r>
            <a:br>
              <a:rPr lang="en-US" dirty="0" smtClean="0"/>
            </a:br>
            <a:endParaRPr lang="en-US" dirty="0"/>
          </a:p>
        </p:txBody>
      </p:sp>
      <p:pic>
        <p:nvPicPr>
          <p:cNvPr id="4" name="Picture 3" descr="98134736.jpg"/>
          <p:cNvPicPr>
            <a:picLocks noChangeAspect="1"/>
          </p:cNvPicPr>
          <p:nvPr/>
        </p:nvPicPr>
        <p:blipFill>
          <a:blip r:embed="rId3" cstate="print"/>
          <a:stretch>
            <a:fillRect/>
          </a:stretch>
        </p:blipFill>
        <p:spPr>
          <a:xfrm rot="5400000">
            <a:off x="-1069111" y="2593111"/>
            <a:ext cx="6858000" cy="1671778"/>
          </a:xfrm>
          <a:prstGeom prst="rect">
            <a:avLst/>
          </a:prstGeom>
        </p:spPr>
      </p:pic>
    </p:spTree>
    <p:extLst>
      <p:ext uri="{BB962C8B-B14F-4D97-AF65-F5344CB8AC3E}">
        <p14:creationId xmlns:p14="http://schemas.microsoft.com/office/powerpoint/2010/main" val="904916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9" presetClass="entr" presetSubtype="10" repeatCount="2000"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2000" fill="hold"/>
                                        <p:tgtEl>
                                          <p:spTgt spid="4"/>
                                        </p:tgtEl>
                                        <p:attrNameLst>
                                          <p:attrName>ppt_w</p:attrName>
                                        </p:attrNameLst>
                                      </p:cBhvr>
                                      <p:tavLst>
                                        <p:tav tm="0" fmla="#ppt_w*sin(2.5*pi*$)">
                                          <p:val>
                                            <p:fltVal val="0"/>
                                          </p:val>
                                        </p:tav>
                                        <p:tav tm="100000">
                                          <p:val>
                                            <p:fltVal val="1"/>
                                          </p:val>
                                        </p:tav>
                                      </p:tavLst>
                                    </p:anim>
                                    <p:anim calcmode="lin" valueType="num">
                                      <p:cBhvr>
                                        <p:cTn id="13"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28600"/>
            <a:ext cx="7772400" cy="685800"/>
          </a:xfrm>
        </p:spPr>
        <p:txBody>
          <a:bodyPr>
            <a:noAutofit/>
          </a:bodyPr>
          <a:lstStyle/>
          <a:p>
            <a:r>
              <a:rPr lang="en-US" sz="2400" dirty="0">
                <a:solidFill>
                  <a:schemeClr val="accent2">
                    <a:lumMod val="75000"/>
                  </a:schemeClr>
                </a:solidFill>
                <a:latin typeface="Wide Latin" pitchFamily="18" charset="0"/>
              </a:rPr>
              <a:t>MORPHOLOGY AND IDENTIFICATION</a:t>
            </a:r>
            <a:endParaRPr lang="en-US" sz="2400" dirty="0">
              <a:solidFill>
                <a:schemeClr val="accent2">
                  <a:lumMod val="75000"/>
                </a:schemeClr>
              </a:solidFill>
              <a:latin typeface="Wide Latin" pitchFamily="18" charset="0"/>
            </a:endParaRPr>
          </a:p>
        </p:txBody>
      </p:sp>
      <p:pic>
        <p:nvPicPr>
          <p:cNvPr id="4" name="Picture 3" descr="imagesv.jpeg"/>
          <p:cNvPicPr>
            <a:picLocks noChangeAspect="1"/>
          </p:cNvPicPr>
          <p:nvPr/>
        </p:nvPicPr>
        <p:blipFill>
          <a:blip r:embed="rId3" cstate="print">
            <a:lum contrast="49000"/>
          </a:blip>
          <a:stretch>
            <a:fillRect/>
          </a:stretch>
        </p:blipFill>
        <p:spPr>
          <a:xfrm>
            <a:off x="6248400" y="3886200"/>
            <a:ext cx="3886200" cy="3124200"/>
          </a:xfrm>
          <a:prstGeom prst="rect">
            <a:avLst/>
          </a:prstGeom>
          <a:solidFill>
            <a:schemeClr val="tx2">
              <a:lumMod val="20000"/>
              <a:lumOff val="80000"/>
              <a:alpha val="51000"/>
            </a:schemeClr>
          </a:solidFill>
          <a:ln>
            <a:solidFill>
              <a:schemeClr val="tx1"/>
            </a:solidFill>
            <a:prstDash val="sysDot"/>
          </a:ln>
          <a:scene3d>
            <a:camera prst="isometricOffAxis2Top">
              <a:rot lat="19458466" lon="2400000" rev="19282726"/>
            </a:camera>
            <a:lightRig rig="threePt" dir="t"/>
          </a:scene3d>
        </p:spPr>
      </p:pic>
      <p:sp>
        <p:nvSpPr>
          <p:cNvPr id="3" name="Subtitle 2"/>
          <p:cNvSpPr>
            <a:spLocks noGrp="1"/>
          </p:cNvSpPr>
          <p:nvPr>
            <p:ph type="subTitle" idx="1"/>
          </p:nvPr>
        </p:nvSpPr>
        <p:spPr>
          <a:xfrm>
            <a:off x="1752600" y="1066800"/>
            <a:ext cx="8610600" cy="4191000"/>
          </a:xfrm>
        </p:spPr>
        <p:txBody>
          <a:bodyPr>
            <a:normAutofit/>
          </a:bodyPr>
          <a:lstStyle/>
          <a:p>
            <a:pPr algn="l">
              <a:buFont typeface="Wingdings" pitchFamily="2" charset="2"/>
              <a:buChar char="v"/>
            </a:pPr>
            <a:r>
              <a:rPr lang="en-US" sz="1900" dirty="0">
                <a:latin typeface="Arial Black" pitchFamily="34" charset="0"/>
              </a:rPr>
              <a:t> </a:t>
            </a:r>
            <a:r>
              <a:rPr lang="en-US" sz="2600" i="1" dirty="0">
                <a:latin typeface="Arial Black" pitchFamily="34" charset="0"/>
              </a:rPr>
              <a:t>Vibrio </a:t>
            </a:r>
            <a:r>
              <a:rPr lang="en-US" sz="2600" i="1" dirty="0" err="1">
                <a:latin typeface="Arial Black" pitchFamily="34" charset="0"/>
              </a:rPr>
              <a:t>cholerae</a:t>
            </a:r>
            <a:r>
              <a:rPr lang="en-US" sz="2600" dirty="0">
                <a:latin typeface="Arial Black" pitchFamily="34" charset="0"/>
              </a:rPr>
              <a:t> :comma shaped,curved  and             rod shaped bacteria of 2-4 µm long.</a:t>
            </a:r>
          </a:p>
          <a:p>
            <a:pPr algn="l">
              <a:buFont typeface="Wingdings" pitchFamily="2" charset="2"/>
              <a:buChar char="v"/>
            </a:pPr>
            <a:r>
              <a:rPr lang="en-US" sz="2600" dirty="0">
                <a:latin typeface="Arial Black" pitchFamily="34" charset="0"/>
              </a:rPr>
              <a:t> motile by means of a polar flagella.</a:t>
            </a:r>
          </a:p>
          <a:p>
            <a:pPr algn="l"/>
            <a:endParaRPr lang="en-US" sz="2600" dirty="0">
              <a:latin typeface="Arial Black" pitchFamily="34" charset="0"/>
            </a:endParaRPr>
          </a:p>
          <a:p>
            <a:pPr algn="l">
              <a:buFont typeface="Wingdings" pitchFamily="2" charset="2"/>
              <a:buChar char="v"/>
            </a:pPr>
            <a:r>
              <a:rPr lang="en-US" sz="2600" dirty="0">
                <a:latin typeface="Arial Black" pitchFamily="34" charset="0"/>
              </a:rPr>
              <a:t> colonies: convex ,smooth ,round, </a:t>
            </a:r>
            <a:r>
              <a:rPr lang="en-US" sz="2600" dirty="0" err="1">
                <a:latin typeface="Arial Black" pitchFamily="34" charset="0"/>
              </a:rPr>
              <a:t>opague</a:t>
            </a:r>
            <a:endParaRPr lang="en-US" sz="2600" dirty="0">
              <a:latin typeface="Arial Black" pitchFamily="34" charset="0"/>
            </a:endParaRPr>
          </a:p>
          <a:p>
            <a:pPr algn="l">
              <a:buFont typeface="Wingdings" pitchFamily="2" charset="2"/>
              <a:buChar char="v"/>
            </a:pPr>
            <a:r>
              <a:rPr lang="en-US" sz="2600" i="1" dirty="0">
                <a:latin typeface="Arial Black" pitchFamily="34" charset="0"/>
              </a:rPr>
              <a:t>V.cholerae</a:t>
            </a:r>
            <a:r>
              <a:rPr lang="en-US" sz="2600" dirty="0">
                <a:latin typeface="Arial Black" pitchFamily="34" charset="0"/>
              </a:rPr>
              <a:t>  and other  Vibrios</a:t>
            </a:r>
          </a:p>
          <a:p>
            <a:pPr algn="l"/>
            <a:r>
              <a:rPr lang="en-US" sz="2600" dirty="0">
                <a:latin typeface="Arial Black" pitchFamily="34" charset="0"/>
              </a:rPr>
              <a:t>   grow well at 37°c on </a:t>
            </a:r>
          </a:p>
          <a:p>
            <a:pPr algn="l"/>
            <a:r>
              <a:rPr lang="en-US" sz="2600" dirty="0">
                <a:latin typeface="Arial Black" pitchFamily="34" charset="0"/>
              </a:rPr>
              <a:t>   many diff. media .</a:t>
            </a:r>
          </a:p>
          <a:p>
            <a:pPr algn="l">
              <a:buFont typeface="Wingdings" pitchFamily="2" charset="2"/>
              <a:buChar char="v"/>
            </a:pPr>
            <a:endParaRPr lang="en-US" sz="2600" dirty="0">
              <a:latin typeface="Arial Black" pitchFamily="34" charset="0"/>
            </a:endParaRPr>
          </a:p>
        </p:txBody>
      </p:sp>
    </p:spTree>
    <p:extLst>
      <p:ext uri="{BB962C8B-B14F-4D97-AF65-F5344CB8AC3E}">
        <p14:creationId xmlns:p14="http://schemas.microsoft.com/office/powerpoint/2010/main" val="478435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ppt_w</p:attrName>
                                        </p:attrNameLst>
                                      </p:cBhvr>
                                      <p:tavLst>
                                        <p:tav tm="0" fmla="#ppt_w*sin(2.5*pi*$)">
                                          <p:val>
                                            <p:fltVal val="0"/>
                                          </p:val>
                                        </p:tav>
                                        <p:tav tm="100000">
                                          <p:val>
                                            <p:fltVal val="1"/>
                                          </p:val>
                                        </p:tav>
                                      </p:tavLst>
                                    </p:anim>
                                    <p:anim calcmode="lin" valueType="num">
                                      <p:cBhvr>
                                        <p:cTn id="9" dur="5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1800"/>
                            </p:stCondLst>
                            <p:childTnLst>
                              <p:par>
                                <p:cTn id="11" presetID="7" presetClass="entr" presetSubtype="4"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2000" fill="hold"/>
                                        <p:tgtEl>
                                          <p:spTgt spid="4"/>
                                        </p:tgtEl>
                                        <p:attrNameLst>
                                          <p:attrName>ppt_x</p:attrName>
                                        </p:attrNameLst>
                                      </p:cBhvr>
                                      <p:tavLst>
                                        <p:tav tm="0">
                                          <p:val>
                                            <p:strVal val="#ppt_x"/>
                                          </p:val>
                                        </p:tav>
                                        <p:tav tm="100000">
                                          <p:val>
                                            <p:strVal val="#ppt_x"/>
                                          </p:val>
                                        </p:tav>
                                      </p:tavLst>
                                    </p:anim>
                                    <p:anim calcmode="lin" valueType="num">
                                      <p:cBhvr additive="base">
                                        <p:cTn id="14" dur="2000" fill="hold"/>
                                        <p:tgtEl>
                                          <p:spTgt spid="4"/>
                                        </p:tgtEl>
                                        <p:attrNameLst>
                                          <p:attrName>ppt_y</p:attrName>
                                        </p:attrNameLst>
                                      </p:cBhvr>
                                      <p:tavLst>
                                        <p:tav tm="0">
                                          <p:val>
                                            <p:strVal val="1+#ppt_h/2"/>
                                          </p:val>
                                        </p:tav>
                                        <p:tav tm="100000">
                                          <p:val>
                                            <p:strVal val="#ppt_y"/>
                                          </p:val>
                                        </p:tav>
                                      </p:tavLst>
                                    </p:anim>
                                  </p:childTnLst>
                                </p:cTn>
                              </p:par>
                            </p:childTnLst>
                          </p:cTn>
                        </p:par>
                        <p:par>
                          <p:cTn id="15" fill="hold">
                            <p:stCondLst>
                              <p:cond delay="3800"/>
                            </p:stCondLst>
                            <p:childTnLst>
                              <p:par>
                                <p:cTn id="16" presetID="7" presetClass="entr" presetSubtype="4" fill="hold" nodeType="after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7" presetClass="entr" presetSubtype="4"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5"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26" fill="hold">
                            <p:stCondLst>
                              <p:cond delay="1000"/>
                            </p:stCondLst>
                            <p:childTnLst>
                              <p:par>
                                <p:cTn id="27" presetID="7" presetClass="entr" presetSubtype="4" fill="hold"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7" presetClass="entr" presetSubtype="4"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7" fill="hold">
                            <p:stCondLst>
                              <p:cond delay="1000"/>
                            </p:stCondLst>
                            <p:childTnLst>
                              <p:par>
                                <p:cTn id="38" presetID="7" presetClass="entr" presetSubtype="4" fill="hold" nodeType="after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 calcmode="lin" valueType="num">
                                      <p:cBhvr additive="base">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1"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42" fill="hold">
                            <p:stCondLst>
                              <p:cond delay="2000"/>
                            </p:stCondLst>
                            <p:childTnLst>
                              <p:par>
                                <p:cTn id="43" presetID="7" presetClass="entr" presetSubtype="4" fill="hold" nodeType="after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additive="base">
                                        <p:cTn id="4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6"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286000" y="152400"/>
            <a:ext cx="7696200" cy="6477000"/>
          </a:xfrm>
        </p:spPr>
        <p:txBody>
          <a:bodyPr>
            <a:normAutofit/>
          </a:bodyPr>
          <a:lstStyle/>
          <a:p>
            <a:pPr algn="l">
              <a:buFont typeface="Wingdings" pitchFamily="2" charset="2"/>
              <a:buChar char="v"/>
            </a:pPr>
            <a:r>
              <a:rPr lang="en-US" dirty="0"/>
              <a:t>  </a:t>
            </a:r>
            <a:r>
              <a:rPr lang="en-US" i="1" dirty="0"/>
              <a:t>V.cholerae</a:t>
            </a:r>
            <a:r>
              <a:rPr lang="en-US" dirty="0"/>
              <a:t> grow best on Thiosulphate-citrate-bile-sucrose(TCBS)agar on which it produce yellow colonies that are readily visible against the  dark green background of the agar.</a:t>
            </a:r>
          </a:p>
          <a:p>
            <a:pPr algn="l"/>
            <a:r>
              <a:rPr lang="en-US" dirty="0"/>
              <a:t>                                           </a:t>
            </a:r>
          </a:p>
          <a:p>
            <a:pPr algn="l">
              <a:buFont typeface="Wingdings" pitchFamily="2" charset="2"/>
              <a:buChar char="v"/>
            </a:pPr>
            <a:endParaRPr lang="en-US" dirty="0"/>
          </a:p>
          <a:p>
            <a:pPr algn="l">
              <a:buFont typeface="Wingdings" pitchFamily="2" charset="2"/>
              <a:buChar char="v"/>
            </a:pPr>
            <a:endParaRPr lang="en-US" dirty="0"/>
          </a:p>
          <a:p>
            <a:pPr algn="l">
              <a:buFont typeface="Wingdings" pitchFamily="2" charset="2"/>
              <a:buChar char="v"/>
            </a:pPr>
            <a:endParaRPr lang="en-US" dirty="0"/>
          </a:p>
          <a:p>
            <a:pPr algn="l">
              <a:buFont typeface="Wingdings" pitchFamily="2" charset="2"/>
              <a:buChar char="v"/>
            </a:pPr>
            <a:endParaRPr lang="en-US" dirty="0"/>
          </a:p>
          <a:p>
            <a:pPr algn="l">
              <a:buFont typeface="Wingdings" pitchFamily="2" charset="2"/>
              <a:buChar char="v"/>
            </a:pPr>
            <a:endParaRPr lang="en-US" dirty="0"/>
          </a:p>
          <a:p>
            <a:pPr algn="l">
              <a:buFont typeface="Wingdings" pitchFamily="2" charset="2"/>
              <a:buChar char="v"/>
            </a:pPr>
            <a:endParaRPr lang="en-US" dirty="0"/>
          </a:p>
          <a:p>
            <a:pPr algn="l">
              <a:buFont typeface="Wingdings" pitchFamily="2" charset="2"/>
              <a:buChar char="v"/>
            </a:pPr>
            <a:endParaRPr lang="en-US" dirty="0"/>
          </a:p>
          <a:p>
            <a:pPr algn="l">
              <a:buFont typeface="Wingdings" pitchFamily="2" charset="2"/>
              <a:buChar char="v"/>
            </a:pPr>
            <a:endParaRPr lang="en-US" dirty="0"/>
          </a:p>
          <a:p>
            <a:pPr algn="l">
              <a:buFont typeface="Wingdings" pitchFamily="2" charset="2"/>
              <a:buChar char="v"/>
            </a:pPr>
            <a:endParaRPr lang="en-US" dirty="0"/>
          </a:p>
          <a:p>
            <a:pPr algn="l">
              <a:buFont typeface="Wingdings" pitchFamily="2" charset="2"/>
              <a:buChar char="v"/>
            </a:pPr>
            <a:endParaRPr lang="en-US" dirty="0"/>
          </a:p>
        </p:txBody>
      </p:sp>
      <p:pic>
        <p:nvPicPr>
          <p:cNvPr id="6" name="Picture 5" descr="PP0270-Vibrio_cholerae.jpg"/>
          <p:cNvPicPr>
            <a:picLocks noChangeAspect="1"/>
          </p:cNvPicPr>
          <p:nvPr/>
        </p:nvPicPr>
        <p:blipFill>
          <a:blip r:embed="rId3" cstate="print"/>
          <a:stretch>
            <a:fillRect/>
          </a:stretch>
        </p:blipFill>
        <p:spPr>
          <a:xfrm>
            <a:off x="3733800" y="1752601"/>
            <a:ext cx="4953000" cy="5083079"/>
          </a:xfrm>
          <a:prstGeom prst="rect">
            <a:avLst/>
          </a:prstGeom>
        </p:spPr>
      </p:pic>
    </p:spTree>
    <p:extLst>
      <p:ext uri="{BB962C8B-B14F-4D97-AF65-F5344CB8AC3E}">
        <p14:creationId xmlns:p14="http://schemas.microsoft.com/office/powerpoint/2010/main" val="2795807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7" presetClass="entr" presetSubtype="2"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3000" fill="hold"/>
                                        <p:tgtEl>
                                          <p:spTgt spid="6"/>
                                        </p:tgtEl>
                                        <p:attrNameLst>
                                          <p:attrName>ppt_x</p:attrName>
                                        </p:attrNameLst>
                                      </p:cBhvr>
                                      <p:tavLst>
                                        <p:tav tm="0">
                                          <p:val>
                                            <p:strVal val="1+#ppt_w/2"/>
                                          </p:val>
                                        </p:tav>
                                        <p:tav tm="100000">
                                          <p:val>
                                            <p:strVal val="#ppt_x"/>
                                          </p:val>
                                        </p:tav>
                                      </p:tavLst>
                                    </p:anim>
                                    <p:anim calcmode="lin" valueType="num">
                                      <p:cBhvr additive="base">
                                        <p:cTn id="13" dur="3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81200" y="228600"/>
            <a:ext cx="7391400" cy="6324600"/>
          </a:xfrm>
        </p:spPr>
        <p:txBody>
          <a:bodyPr>
            <a:normAutofit/>
          </a:bodyPr>
          <a:lstStyle/>
          <a:p>
            <a:pPr algn="l"/>
            <a:r>
              <a:rPr lang="en-US" dirty="0"/>
              <a:t>                                                                                                                                 </a:t>
            </a:r>
          </a:p>
          <a:p>
            <a:pPr algn="l">
              <a:buFont typeface="Wingdings" pitchFamily="2" charset="2"/>
              <a:buChar char="v"/>
            </a:pPr>
            <a:r>
              <a:rPr lang="en-US" sz="2000" dirty="0">
                <a:latin typeface="Arial Black" pitchFamily="34" charset="0"/>
              </a:rPr>
              <a:t>  Vibrios grows at a very high ph(8.5-9.5) and are readily killed by  acid. Therefore infective dose 50 is very high</a:t>
            </a:r>
            <a:endParaRPr lang="en-US" sz="2000" dirty="0">
              <a:latin typeface="Arial Black" pitchFamily="34" charset="0"/>
            </a:endParaRPr>
          </a:p>
          <a:p>
            <a:pPr algn="l"/>
            <a:r>
              <a:rPr lang="en-US" dirty="0"/>
              <a:t>           </a:t>
            </a:r>
          </a:p>
          <a:p>
            <a:pPr algn="l"/>
            <a:r>
              <a:rPr lang="en-US" sz="2000" dirty="0">
                <a:solidFill>
                  <a:srgbClr val="C00000"/>
                </a:solidFill>
                <a:latin typeface="Wide Latin" pitchFamily="18" charset="0"/>
              </a:rPr>
              <a:t>           </a:t>
            </a:r>
            <a:r>
              <a:rPr lang="en-US" dirty="0">
                <a:solidFill>
                  <a:srgbClr val="C00000"/>
                </a:solidFill>
                <a:latin typeface="Wide Latin" pitchFamily="18" charset="0"/>
              </a:rPr>
              <a:t>CHOLERA GROWTH</a:t>
            </a:r>
          </a:p>
          <a:p>
            <a:pPr algn="l"/>
            <a:r>
              <a:rPr lang="en-US" dirty="0">
                <a:solidFill>
                  <a:srgbClr val="C00000"/>
                </a:solidFill>
              </a:rPr>
              <a:t>             </a:t>
            </a:r>
            <a:r>
              <a:rPr lang="en-US" dirty="0">
                <a:solidFill>
                  <a:srgbClr val="C00000"/>
                </a:solidFill>
                <a:latin typeface="Wide Latin" pitchFamily="18" charset="0"/>
              </a:rPr>
              <a:t>CHARACTERISTICS</a:t>
            </a:r>
            <a:endParaRPr lang="en-US" dirty="0">
              <a:solidFill>
                <a:srgbClr val="C00000"/>
              </a:solidFill>
            </a:endParaRPr>
          </a:p>
          <a:p>
            <a:pPr algn="l"/>
            <a:r>
              <a:rPr lang="en-US" b="1" i="1" dirty="0"/>
              <a:t>V</a:t>
            </a:r>
            <a:r>
              <a:rPr lang="en-US" b="1" dirty="0"/>
              <a:t>. </a:t>
            </a:r>
            <a:r>
              <a:rPr lang="en-US" b="1" i="1" dirty="0" err="1"/>
              <a:t>Cholerae</a:t>
            </a:r>
            <a:r>
              <a:rPr lang="en-US" b="1" dirty="0"/>
              <a:t> ferments both sucrose and mannose, oxidase +</a:t>
            </a:r>
            <a:r>
              <a:rPr lang="en-US" b="1" dirty="0" err="1"/>
              <a:t>ve</a:t>
            </a:r>
            <a:r>
              <a:rPr lang="en-US" b="1" dirty="0"/>
              <a:t>, Most of the vibrios are halotolerent and NaCl  often stimulates their growth</a:t>
            </a:r>
          </a:p>
          <a:p>
            <a:pPr algn="l">
              <a:buFont typeface="Wingdings" pitchFamily="2" charset="2"/>
              <a:buChar char="v"/>
            </a:pPr>
            <a:r>
              <a:rPr lang="en-US" b="1" dirty="0"/>
              <a:t>Vibrios grows on media which containing 6% </a:t>
            </a:r>
            <a:r>
              <a:rPr lang="en-US" b="1" dirty="0" err="1"/>
              <a:t>NaCl</a:t>
            </a:r>
            <a:r>
              <a:rPr lang="en-US" b="1" dirty="0"/>
              <a:t>.</a:t>
            </a:r>
          </a:p>
          <a:p>
            <a:pPr algn="l">
              <a:buFont typeface="Wingdings" pitchFamily="2" charset="2"/>
              <a:buChar char="v"/>
            </a:pPr>
            <a:r>
              <a:rPr lang="en-US" b="1" dirty="0"/>
              <a:t>Therefore alkaline water of pH 9 with high salt is used as transport medium, even sterile sea water is a good enough medium for transport and maintaining viability. </a:t>
            </a:r>
            <a:endParaRPr lang="en-US" dirty="0"/>
          </a:p>
        </p:txBody>
      </p:sp>
      <p:pic>
        <p:nvPicPr>
          <p:cNvPr id="4" name="Picture 3" descr="98134736.jpg"/>
          <p:cNvPicPr>
            <a:picLocks noChangeAspect="1"/>
          </p:cNvPicPr>
          <p:nvPr/>
        </p:nvPicPr>
        <p:blipFill>
          <a:blip r:embed="rId3" cstate="print">
            <a:lum contrast="3000"/>
          </a:blip>
          <a:stretch>
            <a:fillRect/>
          </a:stretch>
        </p:blipFill>
        <p:spPr>
          <a:xfrm rot="5400000">
            <a:off x="6629400" y="2819400"/>
            <a:ext cx="6858000" cy="1219200"/>
          </a:xfrm>
          <a:prstGeom prst="rect">
            <a:avLst/>
          </a:prstGeom>
        </p:spPr>
      </p:pic>
    </p:spTree>
    <p:extLst>
      <p:ext uri="{BB962C8B-B14F-4D97-AF65-F5344CB8AC3E}">
        <p14:creationId xmlns:p14="http://schemas.microsoft.com/office/powerpoint/2010/main" val="1367210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nodeType="clickEffect">
                                  <p:stCondLst>
                                    <p:cond delay="0"/>
                                  </p:stCondLst>
                                  <p:iterate type="lt">
                                    <p:tmPct val="0"/>
                                  </p:iterate>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7" presetClass="entr" presetSubtype="2" fill="hold" nodeType="afterEffect">
                                  <p:stCondLst>
                                    <p:cond delay="0"/>
                                  </p:stCondLst>
                                  <p:iterate type="lt">
                                    <p:tmPct val="0"/>
                                  </p:iterate>
                                  <p:childTnLst>
                                    <p:set>
                                      <p:cBhvr>
                                        <p:cTn id="17" dur="1" fill="hold">
                                          <p:stCondLst>
                                            <p:cond delay="0"/>
                                          </p:stCondLst>
                                        </p:cTn>
                                        <p:tgtEl>
                                          <p:spTgt spid="3">
                                            <p:txEl>
                                              <p:pRg st="4" end="4"/>
                                            </p:txEl>
                                          </p:spTgt>
                                        </p:tgtEl>
                                        <p:attrNameLst>
                                          <p:attrName>style.visibility</p:attrName>
                                        </p:attrNameLst>
                                      </p:cBhvr>
                                      <p:to>
                                        <p:strVal val="visible"/>
                                      </p:to>
                                    </p:set>
                                    <p:anim calcmode="lin" valueType="num">
                                      <p:cBhvr additive="base">
                                        <p:cTn id="18" dur="1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19"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20" fill="hold">
                            <p:stCondLst>
                              <p:cond delay="2000"/>
                            </p:stCondLst>
                            <p:childTnLst>
                              <p:par>
                                <p:cTn id="21" presetID="7" presetClass="entr" presetSubtype="4"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0" fill="hold"/>
                                        <p:tgtEl>
                                          <p:spTgt spid="4"/>
                                        </p:tgtEl>
                                        <p:attrNameLst>
                                          <p:attrName>ppt_x</p:attrName>
                                        </p:attrNameLst>
                                      </p:cBhvr>
                                      <p:tavLst>
                                        <p:tav tm="0">
                                          <p:val>
                                            <p:strVal val="#ppt_x"/>
                                          </p:val>
                                        </p:tav>
                                        <p:tav tm="100000">
                                          <p:val>
                                            <p:strVal val="#ppt_x"/>
                                          </p:val>
                                        </p:tav>
                                      </p:tavLst>
                                    </p:anim>
                                    <p:anim calcmode="lin" valueType="num">
                                      <p:cBhvr additive="base">
                                        <p:cTn id="24"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7"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7" presetClass="entr" presetSubtype="4"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7" presetClass="entr" presetSubtype="4"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43" fill="hold">
                            <p:stCondLst>
                              <p:cond delay="500"/>
                            </p:stCondLst>
                            <p:childTnLst>
                              <p:par>
                                <p:cTn id="44" presetID="19" presetClass="entr" presetSubtype="10" repeatCount="3000" fill="hold" nodeType="afterEffect">
                                  <p:stCondLst>
                                    <p:cond delay="0"/>
                                  </p:stCondLst>
                                  <p:childTnLst>
                                    <p:set>
                                      <p:cBhvr>
                                        <p:cTn id="45" dur="1" fill="hold">
                                          <p:stCondLst>
                                            <p:cond delay="0"/>
                                          </p:stCondLst>
                                        </p:cTn>
                                        <p:tgtEl>
                                          <p:spTgt spid="4"/>
                                        </p:tgtEl>
                                        <p:attrNameLst>
                                          <p:attrName>style.visibility</p:attrName>
                                        </p:attrNameLst>
                                      </p:cBhvr>
                                      <p:to>
                                        <p:strVal val="visible"/>
                                      </p:to>
                                    </p:set>
                                    <p:anim calcmode="lin" valueType="num">
                                      <p:cBhvr>
                                        <p:cTn id="46" dur="5000" fill="hold"/>
                                        <p:tgtEl>
                                          <p:spTgt spid="4"/>
                                        </p:tgtEl>
                                        <p:attrNameLst>
                                          <p:attrName>ppt_w</p:attrName>
                                        </p:attrNameLst>
                                      </p:cBhvr>
                                      <p:tavLst>
                                        <p:tav tm="0" fmla="#ppt_w*sin(2.5*pi*$)">
                                          <p:val>
                                            <p:fltVal val="0"/>
                                          </p:val>
                                        </p:tav>
                                        <p:tav tm="100000">
                                          <p:val>
                                            <p:fltVal val="1"/>
                                          </p:val>
                                        </p:tav>
                                      </p:tavLst>
                                    </p:anim>
                                    <p:anim calcmode="lin" valueType="num">
                                      <p:cBhvr>
                                        <p:cTn id="47" dur="5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p:nvPr>
        </p:nvSpPr>
        <p:spPr>
          <a:xfrm>
            <a:off x="1752600" y="0"/>
            <a:ext cx="7772400" cy="1143000"/>
          </a:xfrm>
        </p:spPr>
        <p:txBody>
          <a:bodyPr>
            <a:normAutofit/>
          </a:bodyPr>
          <a:lstStyle/>
          <a:p>
            <a:r>
              <a:rPr lang="en-US" sz="2000" dirty="0">
                <a:solidFill>
                  <a:srgbClr val="C00000"/>
                </a:solidFill>
                <a:latin typeface="Wide Latin" pitchFamily="18" charset="0"/>
              </a:rPr>
              <a:t>ANTIGENIC  STRUCTURE  AND BIOLOGICAL  CLASSIFICATION</a:t>
            </a:r>
            <a:endParaRPr lang="en-US" sz="2000" dirty="0">
              <a:solidFill>
                <a:srgbClr val="C00000"/>
              </a:solidFill>
              <a:latin typeface="Wide Latin" pitchFamily="18" charset="0"/>
            </a:endParaRPr>
          </a:p>
        </p:txBody>
      </p:sp>
      <p:sp>
        <p:nvSpPr>
          <p:cNvPr id="3" name="Subtitle 2"/>
          <p:cNvSpPr>
            <a:spLocks noGrp="1"/>
          </p:cNvSpPr>
          <p:nvPr>
            <p:ph type="subTitle" idx="1"/>
          </p:nvPr>
        </p:nvSpPr>
        <p:spPr>
          <a:xfrm>
            <a:off x="1828800" y="1219200"/>
            <a:ext cx="7543800" cy="5334000"/>
          </a:xfrm>
        </p:spPr>
        <p:txBody>
          <a:bodyPr>
            <a:normAutofit/>
          </a:bodyPr>
          <a:lstStyle/>
          <a:p>
            <a:pPr algn="l">
              <a:buFont typeface="Wingdings" pitchFamily="2" charset="2"/>
              <a:buChar char="v"/>
            </a:pPr>
            <a:r>
              <a:rPr lang="en-US" dirty="0"/>
              <a:t>  </a:t>
            </a:r>
            <a:r>
              <a:rPr lang="en-US" i="1" dirty="0"/>
              <a:t>V. </a:t>
            </a:r>
            <a:r>
              <a:rPr lang="en-US" i="1" dirty="0" err="1"/>
              <a:t>cholerae</a:t>
            </a:r>
            <a:r>
              <a:rPr lang="en-US" dirty="0"/>
              <a:t> has O lipopolysaccharides that confer serologic specificity. There are at least </a:t>
            </a:r>
            <a:r>
              <a:rPr lang="en-US" b="1" dirty="0"/>
              <a:t>139  O-antigen </a:t>
            </a:r>
            <a:r>
              <a:rPr lang="en-US" dirty="0"/>
              <a:t>groups.</a:t>
            </a:r>
          </a:p>
          <a:p>
            <a:pPr algn="l">
              <a:buFont typeface="Wingdings" pitchFamily="2" charset="2"/>
              <a:buChar char="v"/>
            </a:pPr>
            <a:r>
              <a:rPr lang="en-US" dirty="0"/>
              <a:t> </a:t>
            </a:r>
            <a:r>
              <a:rPr lang="en-US" i="1" dirty="0"/>
              <a:t>V. </a:t>
            </a:r>
            <a:r>
              <a:rPr lang="en-US" i="1" dirty="0" err="1"/>
              <a:t>cholerae</a:t>
            </a:r>
            <a:r>
              <a:rPr lang="en-US" dirty="0"/>
              <a:t> strains of O-group 1 and O-group 139  cause classic cholera. Non –O1/non-O139  V. </a:t>
            </a:r>
            <a:r>
              <a:rPr lang="en-US" dirty="0" err="1"/>
              <a:t>cholerae</a:t>
            </a:r>
            <a:r>
              <a:rPr lang="en-US" dirty="0"/>
              <a:t> cause cholera like disease.</a:t>
            </a:r>
          </a:p>
          <a:p>
            <a:pPr algn="l">
              <a:buFont typeface="Wingdings" pitchFamily="2" charset="2"/>
              <a:buChar char="v"/>
            </a:pPr>
            <a:r>
              <a:rPr lang="en-US" dirty="0"/>
              <a:t> Antibodies to the O-antigen tend to protect laboratory animals  against infection with V. </a:t>
            </a:r>
            <a:r>
              <a:rPr lang="en-US" dirty="0" err="1"/>
              <a:t>cholerae</a:t>
            </a:r>
            <a:r>
              <a:rPr lang="en-US" dirty="0"/>
              <a:t>.</a:t>
            </a:r>
          </a:p>
          <a:p>
            <a:pPr algn="l">
              <a:buFont typeface="Wingdings" pitchFamily="2" charset="2"/>
              <a:buChar char="v"/>
            </a:pPr>
            <a:r>
              <a:rPr lang="en-US" dirty="0"/>
              <a:t> The </a:t>
            </a:r>
            <a:r>
              <a:rPr lang="en-US" i="1" dirty="0"/>
              <a:t>V. </a:t>
            </a:r>
            <a:r>
              <a:rPr lang="en-US" i="1" dirty="0" err="1"/>
              <a:t>cholerae</a:t>
            </a:r>
            <a:r>
              <a:rPr lang="en-US" dirty="0"/>
              <a:t> serogroups O1 antigen has determinants that make possible further typing :</a:t>
            </a:r>
          </a:p>
          <a:p>
            <a:pPr algn="l"/>
            <a:r>
              <a:rPr lang="en-US" dirty="0"/>
              <a:t>                               1. Ogava</a:t>
            </a:r>
          </a:p>
          <a:p>
            <a:pPr algn="l"/>
            <a:r>
              <a:rPr lang="en-US" dirty="0"/>
              <a:t>                                2.Inaba</a:t>
            </a:r>
          </a:p>
          <a:p>
            <a:pPr algn="l"/>
            <a:r>
              <a:rPr lang="en-US" dirty="0"/>
              <a:t>                                3.Hikojima</a:t>
            </a:r>
          </a:p>
        </p:txBody>
      </p:sp>
      <p:pic>
        <p:nvPicPr>
          <p:cNvPr id="4" name="Picture 3" descr="grgtgh.jpeg"/>
          <p:cNvPicPr>
            <a:picLocks noChangeAspect="1"/>
          </p:cNvPicPr>
          <p:nvPr/>
        </p:nvPicPr>
        <p:blipFill>
          <a:blip r:embed="rId3" cstate="print"/>
          <a:stretch>
            <a:fillRect/>
          </a:stretch>
        </p:blipFill>
        <p:spPr>
          <a:xfrm>
            <a:off x="9372600" y="0"/>
            <a:ext cx="1295400" cy="6858000"/>
          </a:xfrm>
          <a:prstGeom prst="rect">
            <a:avLst/>
          </a:prstGeom>
        </p:spPr>
      </p:pic>
    </p:spTree>
    <p:extLst>
      <p:ext uri="{BB962C8B-B14F-4D97-AF65-F5344CB8AC3E}">
        <p14:creationId xmlns:p14="http://schemas.microsoft.com/office/powerpoint/2010/main" val="362597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ppt_w</p:attrName>
                                        </p:attrNameLst>
                                      </p:cBhvr>
                                      <p:tavLst>
                                        <p:tav tm="0" fmla="#ppt_w*sin(2.5*pi*$)">
                                          <p:val>
                                            <p:fltVal val="0"/>
                                          </p:val>
                                        </p:tav>
                                        <p:tav tm="100000">
                                          <p:val>
                                            <p:fltVal val="1"/>
                                          </p:val>
                                        </p:tav>
                                      </p:tavLst>
                                    </p:anim>
                                    <p:anim calcmode="lin" valueType="num">
                                      <p:cBhvr>
                                        <p:cTn id="9"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7"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7" presetClass="entr" presetSubtype="8" fill="hold" nodeType="afterEffect">
                                  <p:stCondLst>
                                    <p:cond delay="200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21" fill="hold">
                            <p:stCondLst>
                              <p:cond delay="4500"/>
                            </p:stCondLst>
                            <p:childTnLst>
                              <p:par>
                                <p:cTn id="22" presetID="7" presetClass="entr" presetSubtype="4" fill="hold" nodeType="afterEffect">
                                  <p:stCondLst>
                                    <p:cond delay="200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6" fill="hold">
                            <p:stCondLst>
                              <p:cond delay="8500"/>
                            </p:stCondLst>
                            <p:childTnLst>
                              <p:par>
                                <p:cTn id="27" presetID="7" presetClass="entr" presetSubtype="4" fill="hold" nodeType="afterEffect">
                                  <p:stCondLst>
                                    <p:cond delay="200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31" fill="hold">
                            <p:stCondLst>
                              <p:cond delay="12500"/>
                            </p:stCondLst>
                            <p:childTnLst>
                              <p:par>
                                <p:cTn id="32" presetID="7" presetClass="entr" presetSubtype="4" fill="hold" nodeType="afterEffect">
                                  <p:stCondLst>
                                    <p:cond delay="200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additive="base">
                                        <p:cTn id="34"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6" fill="hold">
                            <p:stCondLst>
                              <p:cond delay="16500"/>
                            </p:stCondLst>
                            <p:childTnLst>
                              <p:par>
                                <p:cTn id="37" presetID="7" presetClass="entr" presetSubtype="4" fill="hold" nodeType="afterEffect">
                                  <p:stCondLst>
                                    <p:cond delay="200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41" fill="hold">
                            <p:stCondLst>
                              <p:cond delay="20500"/>
                            </p:stCondLst>
                            <p:childTnLst>
                              <p:par>
                                <p:cTn id="42" presetID="7" presetClass="entr" presetSubtype="4" fill="hold" nodeType="afterEffect">
                                  <p:stCondLst>
                                    <p:cond delay="2000"/>
                                  </p:stCondLst>
                                  <p:childTnLst>
                                    <p:set>
                                      <p:cBhvr>
                                        <p:cTn id="43" dur="1" fill="hold">
                                          <p:stCondLst>
                                            <p:cond delay="0"/>
                                          </p:stCondLst>
                                        </p:cTn>
                                        <p:tgtEl>
                                          <p:spTgt spid="3">
                                            <p:txEl>
                                              <p:pRg st="6" end="6"/>
                                            </p:txEl>
                                          </p:spTgt>
                                        </p:tgtEl>
                                        <p:attrNameLst>
                                          <p:attrName>style.visibility</p:attrName>
                                        </p:attrNameLst>
                                      </p:cBhvr>
                                      <p:to>
                                        <p:strVal val="visible"/>
                                      </p:to>
                                    </p:set>
                                    <p:anim calcmode="lin" valueType="num">
                                      <p:cBhvr additive="base">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5"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46" fill="hold">
                            <p:stCondLst>
                              <p:cond delay="23500"/>
                            </p:stCondLst>
                            <p:childTnLst>
                              <p:par>
                                <p:cTn id="47" presetID="7" presetClass="entr" presetSubtype="1" fill="hold" nodeType="afterEffect">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cBhvr additive="base">
                                        <p:cTn id="49" dur="2000" fill="hold"/>
                                        <p:tgtEl>
                                          <p:spTgt spid="4"/>
                                        </p:tgtEl>
                                        <p:attrNameLst>
                                          <p:attrName>ppt_x</p:attrName>
                                        </p:attrNameLst>
                                      </p:cBhvr>
                                      <p:tavLst>
                                        <p:tav tm="0">
                                          <p:val>
                                            <p:strVal val="#ppt_x"/>
                                          </p:val>
                                        </p:tav>
                                        <p:tav tm="100000">
                                          <p:val>
                                            <p:strVal val="#ppt_x"/>
                                          </p:val>
                                        </p:tav>
                                      </p:tavLst>
                                    </p:anim>
                                    <p:anim calcmode="lin" valueType="num">
                                      <p:cBhvr additive="base">
                                        <p:cTn id="50" dur="2000" fill="hold"/>
                                        <p:tgtEl>
                                          <p:spTgt spid="4"/>
                                        </p:tgtEl>
                                        <p:attrNameLst>
                                          <p:attrName>ppt_y</p:attrName>
                                        </p:attrNameLst>
                                      </p:cBhvr>
                                      <p:tavLst>
                                        <p:tav tm="0">
                                          <p:val>
                                            <p:strVal val="0-#ppt_h/2"/>
                                          </p:val>
                                        </p:tav>
                                        <p:tav tm="100000">
                                          <p:val>
                                            <p:strVal val="#ppt_y"/>
                                          </p:val>
                                        </p:tav>
                                      </p:tavLst>
                                    </p:anim>
                                  </p:childTnLst>
                                </p:cTn>
                              </p:par>
                            </p:childTnLst>
                          </p:cTn>
                        </p:par>
                        <p:par>
                          <p:cTn id="51" fill="hold">
                            <p:stCondLst>
                              <p:cond delay="25500"/>
                            </p:stCondLst>
                            <p:childTnLst>
                              <p:par>
                                <p:cTn id="52" presetID="19" presetClass="entr" presetSubtype="10" repeatCount="2000" fill="hold" nodeType="afterEffect">
                                  <p:stCondLst>
                                    <p:cond delay="0"/>
                                  </p:stCondLst>
                                  <p:childTnLst>
                                    <p:set>
                                      <p:cBhvr>
                                        <p:cTn id="53" dur="1" fill="hold">
                                          <p:stCondLst>
                                            <p:cond delay="0"/>
                                          </p:stCondLst>
                                        </p:cTn>
                                        <p:tgtEl>
                                          <p:spTgt spid="4"/>
                                        </p:tgtEl>
                                        <p:attrNameLst>
                                          <p:attrName>style.visibility</p:attrName>
                                        </p:attrNameLst>
                                      </p:cBhvr>
                                      <p:to>
                                        <p:strVal val="visible"/>
                                      </p:to>
                                    </p:set>
                                    <p:anim calcmode="lin" valueType="num">
                                      <p:cBhvr>
                                        <p:cTn id="54" dur="5000" fill="hold"/>
                                        <p:tgtEl>
                                          <p:spTgt spid="4"/>
                                        </p:tgtEl>
                                        <p:attrNameLst>
                                          <p:attrName>ppt_w</p:attrName>
                                        </p:attrNameLst>
                                      </p:cBhvr>
                                      <p:tavLst>
                                        <p:tav tm="0" fmla="#ppt_w*sin(2.5*pi*$)">
                                          <p:val>
                                            <p:fltVal val="0"/>
                                          </p:val>
                                        </p:tav>
                                        <p:tav tm="100000">
                                          <p:val>
                                            <p:fltVal val="1"/>
                                          </p:val>
                                        </p:tav>
                                      </p:tavLst>
                                    </p:anim>
                                    <p:anim calcmode="lin" valueType="num">
                                      <p:cBhvr>
                                        <p:cTn id="55" dur="5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914400"/>
            <a:ext cx="8686800" cy="5562600"/>
          </a:xfrm>
        </p:spPr>
        <p:txBody>
          <a:bodyPr>
            <a:normAutofit/>
          </a:bodyPr>
          <a:lstStyle/>
          <a:p>
            <a:pPr>
              <a:buFont typeface="Wingdings" pitchFamily="2" charset="2"/>
              <a:buChar char="v"/>
            </a:pPr>
            <a:r>
              <a:rPr lang="en-US" sz="2400" dirty="0"/>
              <a:t> Two biotype of epidemic </a:t>
            </a:r>
            <a:r>
              <a:rPr lang="en-US" sz="2400" i="1" dirty="0"/>
              <a:t>V.cholerae</a:t>
            </a:r>
            <a:r>
              <a:rPr lang="en-US" sz="2400" dirty="0"/>
              <a:t> are  : Classic and E1 tor.</a:t>
            </a:r>
          </a:p>
          <a:p>
            <a:pPr>
              <a:buFont typeface="Wingdings" pitchFamily="2" charset="2"/>
              <a:buChar char="v"/>
            </a:pPr>
            <a:r>
              <a:rPr lang="en-US" sz="2400" dirty="0"/>
              <a:t>The E1 tor biotypes  produces a </a:t>
            </a:r>
            <a:r>
              <a:rPr lang="en-US" sz="2400" dirty="0" err="1"/>
              <a:t>hemolysin</a:t>
            </a:r>
            <a:r>
              <a:rPr lang="en-US" sz="2400" dirty="0"/>
              <a:t> , VP +</a:t>
            </a:r>
            <a:r>
              <a:rPr lang="en-US" sz="2400" dirty="0" err="1"/>
              <a:t>ve</a:t>
            </a:r>
            <a:r>
              <a:rPr lang="en-US" sz="2400" dirty="0"/>
              <a:t>  and are resistant  to polymycin B.</a:t>
            </a:r>
          </a:p>
          <a:p>
            <a:pPr>
              <a:buFont typeface="Wingdings" pitchFamily="2" charset="2"/>
              <a:buChar char="v"/>
            </a:pPr>
            <a:r>
              <a:rPr lang="en-US" sz="2400" i="1" dirty="0"/>
              <a:t>V.cholerae</a:t>
            </a:r>
            <a:r>
              <a:rPr lang="en-US" sz="2400" dirty="0"/>
              <a:t> O139 is very similar to V. cholerae O1 E1 tor biotype.</a:t>
            </a:r>
          </a:p>
          <a:p>
            <a:pPr>
              <a:buFont typeface="Wingdings" pitchFamily="2" charset="2"/>
              <a:buChar char="v"/>
            </a:pPr>
            <a:r>
              <a:rPr lang="en-US" sz="2400" i="1" dirty="0"/>
              <a:t>V.cholerae</a:t>
            </a:r>
            <a:r>
              <a:rPr lang="en-US" sz="2400" dirty="0"/>
              <a:t> O139 does not produce the O1 lipopolysaccharide  but has </a:t>
            </a:r>
            <a:r>
              <a:rPr lang="en-US" sz="2400" dirty="0" err="1"/>
              <a:t>polysac</a:t>
            </a:r>
            <a:r>
              <a:rPr lang="en-US" sz="2400" dirty="0"/>
              <a:t> capsule  unlike O1 biotype. </a:t>
            </a:r>
          </a:p>
          <a:p>
            <a:pPr>
              <a:buFont typeface="Wingdings" pitchFamily="2" charset="2"/>
              <a:buChar char="v"/>
            </a:pPr>
            <a:endParaRPr lang="en-US" sz="2400" dirty="0"/>
          </a:p>
          <a:p>
            <a:pPr>
              <a:buFont typeface="Wingdings" pitchFamily="2" charset="2"/>
              <a:buChar char="v"/>
            </a:pPr>
            <a:r>
              <a:rPr lang="en-US" sz="2400" dirty="0"/>
              <a:t>(READ more about differences between E1 tor and classic biotype</a:t>
            </a:r>
          </a:p>
          <a:p>
            <a:pPr>
              <a:buNone/>
            </a:pPr>
            <a:endParaRPr lang="en-US" sz="2400" dirty="0"/>
          </a:p>
          <a:p>
            <a:pPr>
              <a:buNone/>
            </a:pPr>
            <a:endParaRPr lang="en-US" sz="2400" dirty="0"/>
          </a:p>
        </p:txBody>
      </p:sp>
    </p:spTree>
    <p:extLst>
      <p:ext uri="{BB962C8B-B14F-4D97-AF65-F5344CB8AC3E}">
        <p14:creationId xmlns:p14="http://schemas.microsoft.com/office/powerpoint/2010/main" val="918529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7" presetClass="entr" presetSubtype="4" fill="hold" nodeType="afterEffect">
                                  <p:stCondLst>
                                    <p:cond delay="20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7" presetClass="entr" presetSubtype="4" fill="hold" nodeType="afterEffect">
                                  <p:stCondLst>
                                    <p:cond delay="20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5500"/>
                            </p:stCondLst>
                            <p:childTnLst>
                              <p:par>
                                <p:cTn id="20" presetID="7" presetClass="entr" presetSubtype="4" fill="hold" nodeType="afterEffect">
                                  <p:stCondLst>
                                    <p:cond delay="200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8000"/>
                            </p:stCondLst>
                            <p:childTnLst>
                              <p:par>
                                <p:cTn id="25" presetID="7" presetClass="entr" presetSubtype="4" fill="hold" nodeType="afterEffect">
                                  <p:stCondLst>
                                    <p:cond delay="200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rgbClr val="C00000"/>
                </a:solidFill>
                <a:latin typeface="Wide Latin" pitchFamily="18" charset="0"/>
              </a:rPr>
              <a:t>VIBRIO CHOLERAE ENTEROTOXIN</a:t>
            </a:r>
            <a:endParaRPr lang="en-US" sz="2400" dirty="0">
              <a:solidFill>
                <a:srgbClr val="C00000"/>
              </a:solidFill>
              <a:latin typeface="Wide Latin" pitchFamily="18" charset="0"/>
            </a:endParaRPr>
          </a:p>
        </p:txBody>
      </p:sp>
      <p:sp>
        <p:nvSpPr>
          <p:cNvPr id="3" name="Content Placeholder 2"/>
          <p:cNvSpPr>
            <a:spLocks noGrp="1"/>
          </p:cNvSpPr>
          <p:nvPr>
            <p:ph idx="1"/>
          </p:nvPr>
        </p:nvSpPr>
        <p:spPr>
          <a:xfrm>
            <a:off x="1828800" y="1219200"/>
            <a:ext cx="8686800" cy="5410200"/>
          </a:xfrm>
        </p:spPr>
        <p:txBody>
          <a:bodyPr>
            <a:normAutofit/>
          </a:bodyPr>
          <a:lstStyle/>
          <a:p>
            <a:pPr>
              <a:buFont typeface="Wingdings" pitchFamily="2" charset="2"/>
              <a:buChar char="v"/>
            </a:pPr>
            <a:r>
              <a:rPr lang="en-US" sz="2400" dirty="0"/>
              <a:t>produce a heat labile </a:t>
            </a:r>
            <a:r>
              <a:rPr lang="en-US" sz="2400" dirty="0" err="1"/>
              <a:t>enterotoxin</a:t>
            </a:r>
            <a:r>
              <a:rPr lang="en-US" sz="2400" dirty="0"/>
              <a:t> (MW-84000) -has two subunit A and  B  (chromosome encoded).</a:t>
            </a:r>
          </a:p>
          <a:p>
            <a:pPr>
              <a:buNone/>
            </a:pPr>
            <a:endParaRPr lang="en-US" sz="2400" dirty="0"/>
          </a:p>
          <a:p>
            <a:pPr>
              <a:buFont typeface="Wingdings" pitchFamily="2" charset="2"/>
              <a:buChar char="v"/>
            </a:pPr>
            <a:r>
              <a:rPr lang="en-US" sz="2400" dirty="0"/>
              <a:t>Ganglioside GM₁ -receptor  for subunit B, which promotes the entry of subunit A into the cell.</a:t>
            </a:r>
          </a:p>
          <a:p>
            <a:pPr>
              <a:buNone/>
            </a:pPr>
            <a:endParaRPr lang="en-US" sz="2400" dirty="0"/>
          </a:p>
          <a:p>
            <a:pPr>
              <a:buFont typeface="Wingdings" pitchFamily="2" charset="2"/>
              <a:buChar char="v"/>
            </a:pPr>
            <a:r>
              <a:rPr lang="en-US" sz="2400" dirty="0"/>
              <a:t>Activation of subunit A, increase the level of intracellular cAMP and result in prolonged hypersecretion of water and electrolytes . There is increased Na-dependent  Cl-secretion and absorption of Na and chloride is inhibited.</a:t>
            </a:r>
          </a:p>
          <a:p>
            <a:pPr>
              <a:buNone/>
            </a:pPr>
            <a:endParaRPr lang="en-US" sz="2400" dirty="0"/>
          </a:p>
          <a:p>
            <a:pPr>
              <a:buFont typeface="Wingdings" pitchFamily="2" charset="2"/>
              <a:buChar char="v"/>
            </a:pPr>
            <a:r>
              <a:rPr lang="en-US" sz="2400" dirty="0"/>
              <a:t> Diarrhae  occurs –with resulting dehydration, shock, acidosis and death.</a:t>
            </a:r>
          </a:p>
          <a:p>
            <a:pPr>
              <a:buFont typeface="Wingdings" pitchFamily="2" charset="2"/>
              <a:buChar char="v"/>
            </a:pPr>
            <a:endParaRPr lang="en-US" sz="2400" dirty="0"/>
          </a:p>
          <a:p>
            <a:pPr>
              <a:buNone/>
            </a:pPr>
            <a:endParaRPr lang="en-US" sz="2400" dirty="0"/>
          </a:p>
        </p:txBody>
      </p:sp>
    </p:spTree>
    <p:extLst>
      <p:ext uri="{BB962C8B-B14F-4D97-AF65-F5344CB8AC3E}">
        <p14:creationId xmlns:p14="http://schemas.microsoft.com/office/powerpoint/2010/main" val="3196806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ppt_w</p:attrName>
                                        </p:attrNameLst>
                                      </p:cBhvr>
                                      <p:tavLst>
                                        <p:tav tm="0" fmla="#ppt_w*sin(2.5*pi*$)">
                                          <p:val>
                                            <p:fltVal val="0"/>
                                          </p:val>
                                        </p:tav>
                                        <p:tav tm="100000">
                                          <p:val>
                                            <p:fltVal val="1"/>
                                          </p:val>
                                        </p:tav>
                                      </p:tavLst>
                                    </p:anim>
                                    <p:anim calcmode="lin" valueType="num">
                                      <p:cBhvr>
                                        <p:cTn id="9" dur="5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1700"/>
                            </p:stCondLst>
                            <p:childTnLst>
                              <p:par>
                                <p:cTn id="11" presetID="7" presetClass="entr" presetSubtype="4" fill="hold" nodeType="afterEffect">
                                  <p:stCondLst>
                                    <p:cond delay="100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5" fill="hold">
                            <p:stCondLst>
                              <p:cond delay="3200"/>
                            </p:stCondLst>
                            <p:childTnLst>
                              <p:par>
                                <p:cTn id="16" presetID="7" presetClass="entr" presetSubtype="8" fill="hold" nodeType="afterEffect">
                                  <p:stCondLst>
                                    <p:cond delay="300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20" fill="hold">
                            <p:stCondLst>
                              <p:cond delay="6700"/>
                            </p:stCondLst>
                            <p:childTnLst>
                              <p:par>
                                <p:cTn id="21" presetID="7" presetClass="entr" presetSubtype="2" fill="hold" nodeType="afterEffect">
                                  <p:stCondLst>
                                    <p:cond delay="300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25" fill="hold">
                            <p:stCondLst>
                              <p:cond delay="10200"/>
                            </p:stCondLst>
                            <p:childTnLst>
                              <p:par>
                                <p:cTn id="26" presetID="7" presetClass="entr" presetSubtype="1" fill="hold" nodeType="afterEffect">
                                  <p:stCondLst>
                                    <p:cond delay="300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additive="base">
                                        <p:cTn id="2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solidFill>
                  <a:schemeClr val="accent2">
                    <a:lumMod val="75000"/>
                  </a:schemeClr>
                </a:solidFill>
                <a:latin typeface="Wide Latin" pitchFamily="18" charset="0"/>
              </a:rPr>
              <a:t>PATHOGENESIS                   AND                                         PATHOLOGY  </a:t>
            </a:r>
            <a:endParaRPr lang="en-US" sz="2800" dirty="0">
              <a:solidFill>
                <a:schemeClr val="accent2">
                  <a:lumMod val="75000"/>
                </a:schemeClr>
              </a:solidFill>
              <a:latin typeface="Wide Latin" pitchFamily="18" charset="0"/>
            </a:endParaRPr>
          </a:p>
        </p:txBody>
      </p:sp>
      <p:sp>
        <p:nvSpPr>
          <p:cNvPr id="3" name="Content Placeholder 2"/>
          <p:cNvSpPr>
            <a:spLocks noGrp="1"/>
          </p:cNvSpPr>
          <p:nvPr>
            <p:ph idx="1"/>
          </p:nvPr>
        </p:nvSpPr>
        <p:spPr>
          <a:xfrm>
            <a:off x="1752600" y="1600201"/>
            <a:ext cx="8686800" cy="4525963"/>
          </a:xfrm>
        </p:spPr>
        <p:txBody>
          <a:bodyPr>
            <a:normAutofit/>
          </a:bodyPr>
          <a:lstStyle/>
          <a:p>
            <a:pPr>
              <a:buFont typeface="Wingdings" pitchFamily="2" charset="2"/>
              <a:buChar char="v"/>
            </a:pPr>
            <a:r>
              <a:rPr lang="en-US" sz="2400" dirty="0"/>
              <a:t> </a:t>
            </a:r>
            <a:r>
              <a:rPr lang="en-US" sz="2400" i="1" dirty="0"/>
              <a:t>V.cholerae</a:t>
            </a:r>
            <a:r>
              <a:rPr lang="en-US" sz="2400" dirty="0"/>
              <a:t> is   pathogenic only for the humans .</a:t>
            </a:r>
          </a:p>
          <a:p>
            <a:pPr>
              <a:buFont typeface="Wingdings" pitchFamily="2" charset="2"/>
              <a:buChar char="v"/>
            </a:pPr>
            <a:r>
              <a:rPr lang="en-US" sz="2400" dirty="0"/>
              <a:t>ID 50= 10¹⁰ or more, when the vehical is water, because the organism are susceptible  to acid . When the vehical is food           id50 is as few as 10²-10⁴ because  of buffering capacity of food .</a:t>
            </a:r>
          </a:p>
          <a:p>
            <a:pPr>
              <a:buFont typeface="Wingdings" pitchFamily="2" charset="2"/>
              <a:buChar char="v"/>
            </a:pPr>
            <a:r>
              <a:rPr lang="en-US" sz="2400" dirty="0"/>
              <a:t>The organism do not reach to the bloodstream but remains within the intestinal tract.</a:t>
            </a:r>
            <a:endParaRPr lang="en-US" sz="2400" dirty="0"/>
          </a:p>
        </p:txBody>
      </p:sp>
    </p:spTree>
    <p:extLst>
      <p:ext uri="{BB962C8B-B14F-4D97-AF65-F5344CB8AC3E}">
        <p14:creationId xmlns:p14="http://schemas.microsoft.com/office/powerpoint/2010/main" val="360622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6250"/>
                            </p:stCondLst>
                            <p:childTnLst>
                              <p:par>
                                <p:cTn id="13" presetID="7" presetClass="entr" presetSubtype="1"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17" fill="hold">
                            <p:stCondLst>
                              <p:cond delay="6750"/>
                            </p:stCondLst>
                            <p:childTnLst>
                              <p:par>
                                <p:cTn id="18" presetID="7" presetClass="entr" presetSubtype="4" fill="hold" nodeType="afterEffect">
                                  <p:stCondLst>
                                    <p:cond delay="200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22" fill="hold">
                            <p:stCondLst>
                              <p:cond delay="9250"/>
                            </p:stCondLst>
                            <p:childTnLst>
                              <p:par>
                                <p:cTn id="23" presetID="7" presetClass="entr" presetSubtype="2" fill="hold" nodeType="afterEffect">
                                  <p:stCondLst>
                                    <p:cond delay="200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705</Words>
  <Application>Microsoft Office PowerPoint</Application>
  <PresentationFormat>Widescreen</PresentationFormat>
  <Paragraphs>73</Paragraphs>
  <Slides>12</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Arial Black</vt:lpstr>
      <vt:lpstr>Calibri</vt:lpstr>
      <vt:lpstr>Calibri Light</vt:lpstr>
      <vt:lpstr>Wide Latin</vt:lpstr>
      <vt:lpstr>Wingdings</vt:lpstr>
      <vt:lpstr>Office Theme</vt:lpstr>
      <vt:lpstr>PowerPoint Presentation</vt:lpstr>
      <vt:lpstr>                                   CHOLERA    </vt:lpstr>
      <vt:lpstr>MORPHOLOGY AND IDENTIFICATION</vt:lpstr>
      <vt:lpstr>PowerPoint Presentation</vt:lpstr>
      <vt:lpstr>PowerPoint Presentation</vt:lpstr>
      <vt:lpstr>ANTIGENIC  STRUCTURE  AND BIOLOGICAL  CLASSIFICATION</vt:lpstr>
      <vt:lpstr>PowerPoint Presentation</vt:lpstr>
      <vt:lpstr>VIBRIO CHOLERAE ENTEROTOXIN</vt:lpstr>
      <vt:lpstr>PATHOGENESIS                   AND                                         PATHOLOGY  </vt:lpstr>
      <vt:lpstr>PowerPoint Presentation</vt:lpstr>
      <vt:lpstr>CLINICAL FINDINGFS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cp:revision>
  <dcterms:created xsi:type="dcterms:W3CDTF">2020-03-18T10:54:25Z</dcterms:created>
  <dcterms:modified xsi:type="dcterms:W3CDTF">2020-03-18T10:54:56Z</dcterms:modified>
</cp:coreProperties>
</file>