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71" r:id="rId8"/>
    <p:sldId id="264" r:id="rId9"/>
    <p:sldId id="261" r:id="rId10"/>
    <p:sldId id="262" r:id="rId11"/>
    <p:sldId id="263" r:id="rId12"/>
    <p:sldId id="265" r:id="rId13"/>
    <p:sldId id="266" r:id="rId14"/>
    <p:sldId id="267" r:id="rId15"/>
    <p:sldId id="268" r:id="rId16"/>
    <p:sldId id="269"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59" d="100"/>
          <a:sy n="59" d="100"/>
        </p:scale>
        <p:origin x="4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09B20C-ABC6-4CAB-882B-23C951A22E5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32295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09B20C-ABC6-4CAB-882B-23C951A22E5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2423953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09B20C-ABC6-4CAB-882B-23C951A22E5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119507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09B20C-ABC6-4CAB-882B-23C951A22E5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649849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09B20C-ABC6-4CAB-882B-23C951A22E5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357970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09B20C-ABC6-4CAB-882B-23C951A22E57}"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350213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09B20C-ABC6-4CAB-882B-23C951A22E57}"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2933670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09B20C-ABC6-4CAB-882B-23C951A22E57}"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113509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09B20C-ABC6-4CAB-882B-23C951A22E57}"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189510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09B20C-ABC6-4CAB-882B-23C951A22E57}"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10555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09B20C-ABC6-4CAB-882B-23C951A22E57}"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E9C75-1D19-4172-9EEA-DDC04A42D17D}" type="slidenum">
              <a:rPr lang="en-US" smtClean="0"/>
              <a:t>‹#›</a:t>
            </a:fld>
            <a:endParaRPr lang="en-US"/>
          </a:p>
        </p:txBody>
      </p:sp>
    </p:spTree>
    <p:extLst>
      <p:ext uri="{BB962C8B-B14F-4D97-AF65-F5344CB8AC3E}">
        <p14:creationId xmlns:p14="http://schemas.microsoft.com/office/powerpoint/2010/main" val="81772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09B20C-ABC6-4CAB-882B-23C951A22E57}"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E9C75-1D19-4172-9EEA-DDC04A42D17D}" type="slidenum">
              <a:rPr lang="en-US" smtClean="0"/>
              <a:t>‹#›</a:t>
            </a:fld>
            <a:endParaRPr lang="en-US"/>
          </a:p>
        </p:txBody>
      </p:sp>
    </p:spTree>
    <p:extLst>
      <p:ext uri="{BB962C8B-B14F-4D97-AF65-F5344CB8AC3E}">
        <p14:creationId xmlns:p14="http://schemas.microsoft.com/office/powerpoint/2010/main" val="3553192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n.wikipedia.org/wiki/File:Mantoux_tuberculin_skin_test.jpg"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Tuberculosis</a:t>
            </a:r>
            <a:endParaRPr lang="en-US" dirty="0"/>
          </a:p>
        </p:txBody>
      </p:sp>
      <p:sp>
        <p:nvSpPr>
          <p:cNvPr id="3" name="Subtitle 2"/>
          <p:cNvSpPr>
            <a:spLocks noGrp="1"/>
          </p:cNvSpPr>
          <p:nvPr>
            <p:ph type="subTitle" idx="1"/>
          </p:nvPr>
        </p:nvSpPr>
        <p:spPr/>
        <p:txBody>
          <a:bodyPr/>
          <a:lstStyle/>
          <a:p>
            <a:r>
              <a:rPr lang="en-US" dirty="0" err="1" smtClean="0"/>
              <a:t>Vandana</a:t>
            </a:r>
            <a:r>
              <a:rPr lang="en-US" dirty="0" smtClean="0"/>
              <a:t> Gupta</a:t>
            </a:r>
          </a:p>
          <a:p>
            <a:r>
              <a:rPr lang="en-US" dirty="0" smtClean="0"/>
              <a:t>Medical Microbiology</a:t>
            </a:r>
            <a:r>
              <a:rPr lang="en-US" smtClean="0"/>
              <a:t>: Semester VI</a:t>
            </a:r>
            <a:endParaRPr lang="en-US"/>
          </a:p>
        </p:txBody>
      </p:sp>
    </p:spTree>
    <p:extLst>
      <p:ext uri="{BB962C8B-B14F-4D97-AF65-F5344CB8AC3E}">
        <p14:creationId xmlns:p14="http://schemas.microsoft.com/office/powerpoint/2010/main" val="1458719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545" y="353290"/>
            <a:ext cx="10834255" cy="6253571"/>
          </a:xfrm>
        </p:spPr>
        <p:txBody>
          <a:bodyPr>
            <a:normAutofit lnSpcReduction="10000"/>
          </a:bodyPr>
          <a:lstStyle/>
          <a:p>
            <a:pPr marL="0" indent="0">
              <a:buNone/>
            </a:pPr>
            <a:r>
              <a:rPr lang="en-US" b="1" dirty="0" smtClean="0"/>
              <a:t>TB remains no.1 killer : </a:t>
            </a:r>
            <a:r>
              <a:rPr lang="en-US" dirty="0"/>
              <a:t>As of 2018 one-quarter of the world's population is thought to be infected with </a:t>
            </a:r>
            <a:r>
              <a:rPr lang="en-US" dirty="0" smtClean="0"/>
              <a:t>TB with </a:t>
            </a:r>
            <a:r>
              <a:rPr lang="en-US" dirty="0"/>
              <a:t>more than 10 million cases of active </a:t>
            </a:r>
            <a:r>
              <a:rPr lang="en-US" dirty="0" smtClean="0"/>
              <a:t>TB: resulted </a:t>
            </a:r>
            <a:r>
              <a:rPr lang="en-US" dirty="0"/>
              <a:t>in 1.5 million deaths</a:t>
            </a:r>
            <a:endParaRPr lang="en-US" b="1" dirty="0" smtClean="0"/>
          </a:p>
          <a:p>
            <a:pPr marL="0" indent="0">
              <a:buNone/>
            </a:pPr>
            <a:r>
              <a:rPr lang="en-US" b="1" dirty="0" smtClean="0"/>
              <a:t>HIV </a:t>
            </a:r>
            <a:r>
              <a:rPr lang="en-US" b="1" dirty="0"/>
              <a:t>and TB</a:t>
            </a:r>
          </a:p>
          <a:p>
            <a:r>
              <a:rPr lang="en-US" dirty="0"/>
              <a:t>Since the 1980s, the number </a:t>
            </a:r>
            <a:r>
              <a:rPr lang="en-US" dirty="0" smtClean="0"/>
              <a:t>of TB cases </a:t>
            </a:r>
            <a:r>
              <a:rPr lang="en-US" dirty="0"/>
              <a:t>has increased dramatically because of the spread of HIV, </a:t>
            </a:r>
            <a:r>
              <a:rPr lang="en-US" dirty="0" smtClean="0"/>
              <a:t>people </a:t>
            </a:r>
            <a:r>
              <a:rPr lang="en-US" dirty="0"/>
              <a:t>with HIV </a:t>
            </a:r>
            <a:r>
              <a:rPr lang="en-US" dirty="0" smtClean="0"/>
              <a:t>progress </a:t>
            </a:r>
            <a:r>
              <a:rPr lang="en-US" dirty="0"/>
              <a:t>from latent to active </a:t>
            </a:r>
            <a:r>
              <a:rPr lang="en-US" dirty="0" smtClean="0"/>
              <a:t>disease faster</a:t>
            </a:r>
            <a:endParaRPr lang="en-US" b="1" dirty="0"/>
          </a:p>
          <a:p>
            <a:pPr marL="0" indent="0">
              <a:buNone/>
            </a:pPr>
            <a:r>
              <a:rPr lang="en-US" b="1" dirty="0" smtClean="0"/>
              <a:t>Drug resistance</a:t>
            </a:r>
          </a:p>
          <a:p>
            <a:pPr marL="0" indent="0">
              <a:buNone/>
            </a:pPr>
            <a:r>
              <a:rPr lang="en-US" dirty="0" smtClean="0"/>
              <a:t>Since </a:t>
            </a:r>
            <a:r>
              <a:rPr lang="en-US" dirty="0"/>
              <a:t>the first antibiotics were used to </a:t>
            </a:r>
            <a:r>
              <a:rPr lang="en-US" dirty="0" smtClean="0"/>
              <a:t>fight TB </a:t>
            </a:r>
            <a:r>
              <a:rPr lang="en-US" dirty="0"/>
              <a:t>more than 60 years ago, some TB germs have developed </a:t>
            </a:r>
            <a:r>
              <a:rPr lang="en-US" dirty="0" smtClean="0"/>
              <a:t>resistance</a:t>
            </a:r>
            <a:r>
              <a:rPr lang="en-US" dirty="0"/>
              <a:t> </a:t>
            </a:r>
            <a:r>
              <a:rPr lang="en-US" dirty="0" smtClean="0"/>
              <a:t>to </a:t>
            </a:r>
            <a:r>
              <a:rPr lang="en-US" dirty="0"/>
              <a:t>the most commonly used treatments, such as isoniazid and </a:t>
            </a:r>
            <a:r>
              <a:rPr lang="en-US" dirty="0" smtClean="0"/>
              <a:t>rifampin.</a:t>
            </a:r>
          </a:p>
          <a:p>
            <a:pPr marL="0" indent="0">
              <a:buNone/>
            </a:pPr>
            <a:r>
              <a:rPr lang="en-US" dirty="0" smtClean="0"/>
              <a:t>others </a:t>
            </a:r>
            <a:r>
              <a:rPr lang="en-US" dirty="0"/>
              <a:t>have also developed resistance to drugs less commonly </a:t>
            </a:r>
            <a:r>
              <a:rPr lang="en-US" dirty="0" smtClean="0"/>
              <a:t>used </a:t>
            </a:r>
            <a:r>
              <a:rPr lang="en-US" dirty="0" err="1" smtClean="0"/>
              <a:t>fluoroquinolones</a:t>
            </a:r>
            <a:r>
              <a:rPr lang="en-US" dirty="0"/>
              <a:t>, </a:t>
            </a:r>
            <a:r>
              <a:rPr lang="en-US" dirty="0" err="1" smtClean="0"/>
              <a:t>amikacin</a:t>
            </a:r>
            <a:r>
              <a:rPr lang="en-US" dirty="0" smtClean="0"/>
              <a:t> </a:t>
            </a:r>
            <a:r>
              <a:rPr lang="en-US" dirty="0"/>
              <a:t>and </a:t>
            </a:r>
            <a:r>
              <a:rPr lang="en-US" dirty="0" err="1"/>
              <a:t>capreomycin</a:t>
            </a:r>
            <a:r>
              <a:rPr lang="en-US" dirty="0"/>
              <a:t> (</a:t>
            </a:r>
            <a:r>
              <a:rPr lang="en-US" dirty="0" err="1"/>
              <a:t>Capastat</a:t>
            </a:r>
            <a:r>
              <a:rPr lang="en-US" dirty="0"/>
              <a:t>). These medications are often used to treat infections that are resistant to the more commonly used drugs.</a:t>
            </a:r>
          </a:p>
          <a:p>
            <a:endParaRPr lang="en-US" dirty="0"/>
          </a:p>
        </p:txBody>
      </p:sp>
    </p:spTree>
    <p:extLst>
      <p:ext uri="{BB962C8B-B14F-4D97-AF65-F5344CB8AC3E}">
        <p14:creationId xmlns:p14="http://schemas.microsoft.com/office/powerpoint/2010/main" val="364672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276627"/>
            <a:ext cx="11468100" cy="5919386"/>
          </a:xfrm>
        </p:spPr>
        <p:txBody>
          <a:bodyPr>
            <a:noAutofit/>
          </a:bodyPr>
          <a:lstStyle/>
          <a:p>
            <a:pPr marL="0" indent="0">
              <a:buNone/>
            </a:pPr>
            <a:r>
              <a:rPr lang="en-US" sz="2400" dirty="0"/>
              <a:t>Risk factors</a:t>
            </a:r>
          </a:p>
          <a:p>
            <a:pPr marL="0" indent="0">
              <a:buNone/>
            </a:pPr>
            <a:r>
              <a:rPr lang="en-US" sz="2400" b="1" dirty="0" smtClean="0"/>
              <a:t>Weakened </a:t>
            </a:r>
            <a:r>
              <a:rPr lang="en-US" sz="2400" b="1" dirty="0"/>
              <a:t>immune </a:t>
            </a:r>
            <a:r>
              <a:rPr lang="en-US" sz="2400" b="1" dirty="0" smtClean="0"/>
              <a:t>system: </a:t>
            </a:r>
            <a:r>
              <a:rPr lang="en-US" sz="2400" dirty="0" err="1" smtClean="0"/>
              <a:t>Immunocompromised</a:t>
            </a:r>
            <a:r>
              <a:rPr lang="en-US" sz="2400" dirty="0" smtClean="0"/>
              <a:t>, HIV/AIDS, Diabetes, Severe </a:t>
            </a:r>
            <a:r>
              <a:rPr lang="en-US" sz="2400" dirty="0"/>
              <a:t>kidney </a:t>
            </a:r>
            <a:r>
              <a:rPr lang="en-US" sz="2400" dirty="0" smtClean="0"/>
              <a:t>disease, Certain cancers, chemotherapy, Drugs </a:t>
            </a:r>
            <a:r>
              <a:rPr lang="en-US" sz="2400" dirty="0"/>
              <a:t>to prevent rejection of transplanted </a:t>
            </a:r>
            <a:r>
              <a:rPr lang="en-US" sz="2400" dirty="0" smtClean="0"/>
              <a:t>organs, Some </a:t>
            </a:r>
            <a:r>
              <a:rPr lang="en-US" sz="2400" dirty="0"/>
              <a:t>drugs used to treat rheumatoid </a:t>
            </a:r>
            <a:r>
              <a:rPr lang="en-US" sz="2400" dirty="0" smtClean="0"/>
              <a:t>arthritis, Malnutrition, Very </a:t>
            </a:r>
            <a:r>
              <a:rPr lang="en-US" sz="2400" dirty="0"/>
              <a:t>young or advanced age</a:t>
            </a:r>
          </a:p>
          <a:p>
            <a:pPr marL="0" indent="0">
              <a:buNone/>
            </a:pPr>
            <a:r>
              <a:rPr lang="en-US" sz="2400" b="1" dirty="0" smtClean="0"/>
              <a:t>traveling </a:t>
            </a:r>
            <a:r>
              <a:rPr lang="en-US" sz="2400" b="1" dirty="0"/>
              <a:t>or living in certain </a:t>
            </a:r>
            <a:r>
              <a:rPr lang="en-US" sz="2400" b="1" dirty="0" smtClean="0"/>
              <a:t>areas: </a:t>
            </a:r>
            <a:r>
              <a:rPr lang="en-US" sz="2400" dirty="0" smtClean="0"/>
              <a:t>people </a:t>
            </a:r>
            <a:r>
              <a:rPr lang="en-US" sz="2400" dirty="0"/>
              <a:t>who live in or travel to areas that have high rates of tuberculosis and drug-resistant tuberculosis, </a:t>
            </a:r>
            <a:r>
              <a:rPr lang="en-US" sz="2400" dirty="0" smtClean="0"/>
              <a:t>including: Africa, Eastern Europe, Asia, Russia, Latin America, Caribbean </a:t>
            </a:r>
            <a:r>
              <a:rPr lang="en-US" sz="2400" dirty="0"/>
              <a:t>Islands</a:t>
            </a:r>
          </a:p>
          <a:p>
            <a:r>
              <a:rPr lang="en-US" sz="2400" b="1" dirty="0" smtClean="0"/>
              <a:t>Lack </a:t>
            </a:r>
            <a:r>
              <a:rPr lang="en-US" sz="2400" b="1" dirty="0"/>
              <a:t>of medical care.</a:t>
            </a:r>
            <a:r>
              <a:rPr lang="en-US" sz="2400" dirty="0"/>
              <a:t> </a:t>
            </a:r>
            <a:endParaRPr lang="en-US" sz="2400" dirty="0" smtClean="0"/>
          </a:p>
          <a:p>
            <a:r>
              <a:rPr lang="en-US" sz="2400" dirty="0" smtClean="0"/>
              <a:t>Use </a:t>
            </a:r>
            <a:r>
              <a:rPr lang="en-US" sz="2400" dirty="0"/>
              <a:t>of IV drugs or excessive alcohol weakens your </a:t>
            </a:r>
            <a:r>
              <a:rPr lang="en-US" sz="2400" dirty="0" smtClean="0"/>
              <a:t>immunity</a:t>
            </a:r>
            <a:endParaRPr lang="en-US" sz="2400" dirty="0"/>
          </a:p>
          <a:p>
            <a:r>
              <a:rPr lang="en-US" sz="2400" b="1" dirty="0"/>
              <a:t>Tobacco </a:t>
            </a:r>
            <a:r>
              <a:rPr lang="en-US" sz="2400" b="1" dirty="0" smtClean="0"/>
              <a:t>use</a:t>
            </a:r>
            <a:r>
              <a:rPr lang="en-US" sz="2400" dirty="0" smtClean="0"/>
              <a:t> </a:t>
            </a:r>
            <a:r>
              <a:rPr lang="en-US" sz="2400" dirty="0"/>
              <a:t>increases the risk of getting TB and dying of </a:t>
            </a:r>
            <a:r>
              <a:rPr lang="en-US" sz="2400" dirty="0" smtClean="0"/>
              <a:t>it</a:t>
            </a:r>
          </a:p>
          <a:p>
            <a:r>
              <a:rPr lang="en-US" sz="2400" b="1" dirty="0"/>
              <a:t>Health care work.</a:t>
            </a:r>
            <a:r>
              <a:rPr lang="en-US" sz="2400" dirty="0"/>
              <a:t> </a:t>
            </a:r>
          </a:p>
          <a:p>
            <a:r>
              <a:rPr lang="en-US" sz="2400" b="1" dirty="0"/>
              <a:t>Living or working in a residential care facility.</a:t>
            </a:r>
            <a:r>
              <a:rPr lang="en-US" sz="2400" dirty="0"/>
              <a:t> People who live or work in prisons, homeless shelters, psychiatric hospitals or </a:t>
            </a:r>
            <a:r>
              <a:rPr lang="en-US" sz="2400" dirty="0" smtClean="0"/>
              <a:t>nursing homes </a:t>
            </a:r>
          </a:p>
          <a:p>
            <a:r>
              <a:rPr lang="en-US" sz="2400" b="1" dirty="0" smtClean="0"/>
              <a:t>Living </a:t>
            </a:r>
            <a:r>
              <a:rPr lang="en-US" sz="2400" b="1" dirty="0"/>
              <a:t>in or emigrating from a country where TB is common.</a:t>
            </a:r>
            <a:r>
              <a:rPr lang="en-US" sz="2400" dirty="0"/>
              <a:t> </a:t>
            </a:r>
          </a:p>
          <a:p>
            <a:r>
              <a:rPr lang="en-US" sz="2400" b="1" dirty="0"/>
              <a:t>Living with someone </a:t>
            </a:r>
            <a:r>
              <a:rPr lang="en-US" sz="2400" b="1" dirty="0" smtClean="0"/>
              <a:t>infected </a:t>
            </a:r>
            <a:r>
              <a:rPr lang="en-US" sz="2400" b="1" dirty="0"/>
              <a:t>with TB.</a:t>
            </a:r>
            <a:r>
              <a:rPr lang="en-US" sz="2400" dirty="0"/>
              <a:t> </a:t>
            </a:r>
          </a:p>
          <a:p>
            <a:endParaRPr lang="en-US" sz="2400" dirty="0" smtClean="0"/>
          </a:p>
          <a:p>
            <a:pPr marL="0" indent="0">
              <a:buNone/>
            </a:pPr>
            <a:endParaRPr lang="en-US" sz="2400" dirty="0"/>
          </a:p>
          <a:p>
            <a:endParaRPr lang="en-US" sz="2400" dirty="0"/>
          </a:p>
        </p:txBody>
      </p:sp>
    </p:spTree>
    <p:extLst>
      <p:ext uri="{BB962C8B-B14F-4D97-AF65-F5344CB8AC3E}">
        <p14:creationId xmlns:p14="http://schemas.microsoft.com/office/powerpoint/2010/main" val="3121642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normAutofit fontScale="92500" lnSpcReduction="10000"/>
          </a:bodyPr>
          <a:lstStyle/>
          <a:p>
            <a:r>
              <a:rPr lang="en-US" dirty="0"/>
              <a:t>Prevention</a:t>
            </a:r>
          </a:p>
          <a:p>
            <a:pPr marL="0" indent="0">
              <a:buNone/>
            </a:pPr>
            <a:r>
              <a:rPr lang="en-US" dirty="0" smtClean="0"/>
              <a:t>latent </a:t>
            </a:r>
            <a:r>
              <a:rPr lang="en-US" dirty="0"/>
              <a:t>TB </a:t>
            </a:r>
            <a:r>
              <a:rPr lang="en-US" dirty="0" smtClean="0"/>
              <a:t>infections is not contagious and proper medications reduces </a:t>
            </a:r>
            <a:r>
              <a:rPr lang="en-US" dirty="0"/>
              <a:t>your risk of developing active </a:t>
            </a:r>
            <a:r>
              <a:rPr lang="en-US" dirty="0" smtClean="0"/>
              <a:t>tuberculosis and won't </a:t>
            </a:r>
            <a:r>
              <a:rPr lang="en-US" dirty="0"/>
              <a:t>transmit tuberculosis to anyone else</a:t>
            </a:r>
            <a:r>
              <a:rPr lang="en-US" dirty="0" smtClean="0"/>
              <a:t>.</a:t>
            </a:r>
          </a:p>
          <a:p>
            <a:pPr marL="0" indent="0">
              <a:buNone/>
            </a:pPr>
            <a:r>
              <a:rPr lang="en-US" b="1" dirty="0" smtClean="0"/>
              <a:t>	BCG vaccine (efficacy is not known)</a:t>
            </a:r>
            <a:endParaRPr lang="en-US" b="1" dirty="0"/>
          </a:p>
          <a:p>
            <a:r>
              <a:rPr lang="en-US" dirty="0"/>
              <a:t>If you have active TB, keep your germs to yourself. It </a:t>
            </a:r>
            <a:r>
              <a:rPr lang="en-US" dirty="0" smtClean="0"/>
              <a:t>takes </a:t>
            </a:r>
            <a:r>
              <a:rPr lang="en-US" dirty="0"/>
              <a:t>a few weeks of treatment </a:t>
            </a:r>
            <a:r>
              <a:rPr lang="en-US" dirty="0" smtClean="0"/>
              <a:t>before </a:t>
            </a:r>
            <a:r>
              <a:rPr lang="en-US" dirty="0"/>
              <a:t>you're not contagious anymore. Follow these tips to help keep your friends and family from getting sick:</a:t>
            </a:r>
          </a:p>
          <a:p>
            <a:r>
              <a:rPr lang="en-US" b="1" dirty="0"/>
              <a:t>Stay home.</a:t>
            </a:r>
            <a:r>
              <a:rPr lang="en-US" dirty="0"/>
              <a:t> Don't go to work or school or sleep in a room with other people during the first few weeks of treatment for active tuberculosis.</a:t>
            </a:r>
          </a:p>
          <a:p>
            <a:r>
              <a:rPr lang="en-US" b="1" dirty="0"/>
              <a:t>Ventilate the room.</a:t>
            </a:r>
            <a:r>
              <a:rPr lang="en-US" dirty="0"/>
              <a:t> </a:t>
            </a:r>
            <a:r>
              <a:rPr lang="en-US" dirty="0" smtClean="0"/>
              <a:t>open </a:t>
            </a:r>
            <a:r>
              <a:rPr lang="en-US" dirty="0"/>
              <a:t>the windows and use a fan to blow indoor air outside.</a:t>
            </a:r>
          </a:p>
          <a:p>
            <a:r>
              <a:rPr lang="en-US" b="1" dirty="0"/>
              <a:t>Cover your mouth.</a:t>
            </a:r>
            <a:r>
              <a:rPr lang="en-US" dirty="0"/>
              <a:t> </a:t>
            </a:r>
            <a:endParaRPr lang="en-US" dirty="0" smtClean="0"/>
          </a:p>
          <a:p>
            <a:r>
              <a:rPr lang="en-US" b="1" dirty="0" smtClean="0"/>
              <a:t>Wear </a:t>
            </a:r>
            <a:r>
              <a:rPr lang="en-US" b="1" dirty="0"/>
              <a:t>a mask.</a:t>
            </a:r>
            <a:r>
              <a:rPr lang="en-US" dirty="0"/>
              <a:t> </a:t>
            </a:r>
            <a:r>
              <a:rPr lang="en-US" dirty="0" smtClean="0"/>
              <a:t>lessen </a:t>
            </a:r>
            <a:r>
              <a:rPr lang="en-US" dirty="0"/>
              <a:t>the risk of transmission.</a:t>
            </a:r>
          </a:p>
          <a:p>
            <a:r>
              <a:rPr lang="en-US" b="1" dirty="0"/>
              <a:t>Finish your entire course of medication</a:t>
            </a:r>
          </a:p>
          <a:p>
            <a:endParaRPr lang="en-US" dirty="0"/>
          </a:p>
        </p:txBody>
      </p:sp>
    </p:spTree>
    <p:extLst>
      <p:ext uri="{BB962C8B-B14F-4D97-AF65-F5344CB8AC3E}">
        <p14:creationId xmlns:p14="http://schemas.microsoft.com/office/powerpoint/2010/main" val="419149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2552700" y="161580"/>
            <a:ext cx="9602732" cy="65729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761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rPr>
              <a:t>			DIAGNOSIS</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b="1" dirty="0">
              <a:solidFill>
                <a:srgbClr val="000000"/>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rPr>
              <a:t>Active tuberculosis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cs typeface="Arial" panose="020B0604020202020204" pitchFamily="34" charset="0"/>
              </a:rPr>
              <a:t>signs of lung disease lasting longer than two weeks.</a:t>
            </a:r>
            <a:r>
              <a:rPr lang="en-US" sz="2400" baseline="30000" dirty="0">
                <a:solidFill>
                  <a:srgbClr val="0B0080"/>
                </a:solidFill>
                <a:cs typeface="Arial" panose="020B0604020202020204" pitchFamily="34" charset="0"/>
              </a:rPr>
              <a:t> </a:t>
            </a:r>
            <a:endParaRPr lang="en-US" sz="2400" baseline="30000" dirty="0" smtClean="0">
              <a:solidFill>
                <a:srgbClr val="0B008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baseline="30000" dirty="0" smtClean="0">
              <a:solidFill>
                <a:srgbClr val="0B008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cs typeface="Arial" panose="020B0604020202020204" pitchFamily="34" charset="0"/>
              </a:rPr>
              <a:t>A </a:t>
            </a:r>
            <a:r>
              <a:rPr kumimoji="0" lang="en-US" sz="2400" b="0" i="0" u="none" strike="noStrike" cap="none" normalizeH="0" baseline="0" dirty="0" smtClean="0">
                <a:ln>
                  <a:noFill/>
                </a:ln>
                <a:solidFill>
                  <a:srgbClr val="0B0080"/>
                </a:solidFill>
                <a:effectLst/>
                <a:cs typeface="Arial" panose="020B0604020202020204" pitchFamily="34" charset="0"/>
              </a:rPr>
              <a:t>chest X-ray</a:t>
            </a:r>
            <a:r>
              <a:rPr kumimoji="0" lang="en-US" sz="2400" b="0" i="0" u="none" strike="noStrike" cap="none" normalizeH="0" baseline="0" dirty="0" smtClean="0">
                <a:ln>
                  <a:noFill/>
                </a:ln>
                <a:solidFill>
                  <a:srgbClr val="222222"/>
                </a:solidFill>
                <a:effectLst/>
                <a:cs typeface="Arial" panose="020B0604020202020204" pitchFamily="34" charset="0"/>
              </a:rPr>
              <a:t> and multiple </a:t>
            </a:r>
            <a:r>
              <a:rPr kumimoji="0" lang="en-US" sz="2400" b="0" i="0" u="none" strike="noStrike" cap="none" normalizeH="0" baseline="0" dirty="0" smtClean="0">
                <a:ln>
                  <a:noFill/>
                </a:ln>
                <a:solidFill>
                  <a:srgbClr val="0B0080"/>
                </a:solidFill>
                <a:effectLst/>
                <a:cs typeface="Arial" panose="020B0604020202020204" pitchFamily="34" charset="0"/>
              </a:rPr>
              <a:t>sputum cultures</a:t>
            </a:r>
            <a:r>
              <a:rPr lang="en-US" sz="2400" dirty="0">
                <a:solidFill>
                  <a:srgbClr val="222222"/>
                </a:solidFill>
                <a:cs typeface="Arial" panose="020B0604020202020204" pitchFamily="34" charset="0"/>
              </a:rPr>
              <a:t> </a:t>
            </a:r>
            <a:r>
              <a:rPr kumimoji="0" lang="en-US" sz="2400" b="0" i="0" u="none" strike="noStrike" cap="none" normalizeH="0" baseline="0" dirty="0" smtClean="0">
                <a:ln>
                  <a:noFill/>
                </a:ln>
                <a:solidFill>
                  <a:srgbClr val="222222"/>
                </a:solidFill>
                <a:effectLst/>
                <a:cs typeface="Arial" panose="020B0604020202020204" pitchFamily="34" charset="0"/>
              </a:rPr>
              <a:t>for </a:t>
            </a:r>
            <a:r>
              <a:rPr kumimoji="0" lang="en-US" sz="2400" b="0" i="0" u="none" strike="noStrike" cap="none" normalizeH="0" baseline="0" dirty="0" smtClean="0">
                <a:ln>
                  <a:noFill/>
                </a:ln>
                <a:solidFill>
                  <a:srgbClr val="0B0080"/>
                </a:solidFill>
                <a:effectLst/>
                <a:cs typeface="Arial" panose="020B0604020202020204" pitchFamily="34" charset="0"/>
              </a:rPr>
              <a:t>acid-fast bacilli</a:t>
            </a:r>
            <a:r>
              <a:rPr lang="en-US" sz="2400" dirty="0">
                <a:solidFill>
                  <a:srgbClr val="222222"/>
                </a:solidFill>
                <a:cs typeface="Arial" panose="020B0604020202020204" pitchFamily="34" charset="0"/>
              </a:rPr>
              <a:t> </a:t>
            </a:r>
            <a:r>
              <a:rPr kumimoji="0" lang="en-US" sz="2400" b="0" i="0" u="none" strike="noStrike" cap="none" normalizeH="0" baseline="0" dirty="0" smtClean="0">
                <a:ln>
                  <a:noFill/>
                </a:ln>
                <a:solidFill>
                  <a:srgbClr val="222222"/>
                </a:solidFill>
                <a:effectLst/>
                <a:cs typeface="Arial" panose="020B0604020202020204" pitchFamily="34" charset="0"/>
              </a:rPr>
              <a:t>are typically part of the initial evaluation.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222222"/>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cs typeface="Arial" panose="020B0604020202020204" pitchFamily="34" charset="0"/>
              </a:rPr>
              <a:t>tuberculin skin tests are of little use in the developing world.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cs typeface="Arial" panose="020B0604020202020204" pitchFamily="34" charset="0"/>
              </a:rPr>
              <a:t>A definitive diagnosis is made by identifying </a:t>
            </a:r>
            <a:r>
              <a:rPr kumimoji="0" lang="en-US" sz="2400" b="0" i="1" u="none" strike="noStrike" cap="none" normalizeH="0" baseline="0" dirty="0" err="1" smtClean="0">
                <a:ln>
                  <a:noFill/>
                </a:ln>
                <a:solidFill>
                  <a:srgbClr val="222222"/>
                </a:solidFill>
                <a:effectLst/>
                <a:cs typeface="Arial" panose="020B0604020202020204" pitchFamily="34" charset="0"/>
              </a:rPr>
              <a:t>MtB</a:t>
            </a:r>
            <a:r>
              <a:rPr kumimoji="0" lang="en-US" sz="2400" b="0" i="0" u="none" strike="noStrike" cap="none" normalizeH="0" baseline="0" dirty="0" smtClean="0">
                <a:ln>
                  <a:noFill/>
                </a:ln>
                <a:solidFill>
                  <a:srgbClr val="222222"/>
                </a:solidFill>
                <a:effectLst/>
                <a:cs typeface="Arial" panose="020B0604020202020204" pitchFamily="34" charset="0"/>
              </a:rPr>
              <a:t> in a clinical sample (e.g., sputum, </a:t>
            </a:r>
            <a:r>
              <a:rPr kumimoji="0" lang="en-US" sz="2400" b="0" i="0" u="none" strike="noStrike" cap="none" normalizeH="0" baseline="0" dirty="0" smtClean="0">
                <a:ln>
                  <a:noFill/>
                </a:ln>
                <a:solidFill>
                  <a:srgbClr val="0B0080"/>
                </a:solidFill>
                <a:effectLst/>
                <a:cs typeface="Arial" panose="020B0604020202020204" pitchFamily="34" charset="0"/>
              </a:rPr>
              <a:t>pus</a:t>
            </a:r>
            <a:r>
              <a:rPr lang="en-US" sz="2400" dirty="0">
                <a:solidFill>
                  <a:srgbClr val="222222"/>
                </a:solidFill>
                <a:cs typeface="Arial" panose="020B0604020202020204" pitchFamily="34" charset="0"/>
              </a:rPr>
              <a:t>,</a:t>
            </a:r>
            <a:r>
              <a:rPr kumimoji="0" lang="en-US" sz="2400" b="0" i="0" u="none" strike="noStrike" cap="none" normalizeH="0" baseline="0" dirty="0" smtClean="0">
                <a:ln>
                  <a:noFill/>
                </a:ln>
                <a:solidFill>
                  <a:srgbClr val="222222"/>
                </a:solidFill>
                <a:effectLst/>
                <a:cs typeface="Arial" panose="020B0604020202020204" pitchFamily="34" charset="0"/>
              </a:rPr>
              <a:t> or a </a:t>
            </a:r>
            <a:r>
              <a:rPr kumimoji="0" lang="en-US" sz="2400" b="0" i="0" u="none" strike="noStrike" cap="none" normalizeH="0" baseline="0" dirty="0" smtClean="0">
                <a:ln>
                  <a:noFill/>
                </a:ln>
                <a:solidFill>
                  <a:srgbClr val="0B0080"/>
                </a:solidFill>
                <a:effectLst/>
                <a:cs typeface="Arial" panose="020B0604020202020204" pitchFamily="34" charset="0"/>
              </a:rPr>
              <a:t>tissue</a:t>
            </a:r>
            <a:r>
              <a:rPr kumimoji="0" lang="en-US" sz="2400" b="0" i="0" u="none" strike="noStrike" cap="none" normalizeH="0" baseline="0" dirty="0" smtClean="0">
                <a:ln>
                  <a:noFill/>
                </a:ln>
                <a:solidFill>
                  <a:srgbClr val="222222"/>
                </a:solidFill>
                <a:effectLst/>
                <a:cs typeface="Arial" panose="020B0604020202020204" pitchFamily="34" charset="0"/>
              </a:rPr>
              <a:t> </a:t>
            </a:r>
            <a:r>
              <a:rPr kumimoji="0" lang="en-US" sz="2400" b="0" i="0" u="none" strike="noStrike" cap="none" normalizeH="0" baseline="0" dirty="0" smtClean="0">
                <a:ln>
                  <a:noFill/>
                </a:ln>
                <a:solidFill>
                  <a:srgbClr val="0B0080"/>
                </a:solidFill>
                <a:effectLst/>
                <a:cs typeface="Arial" panose="020B0604020202020204" pitchFamily="34" charset="0"/>
              </a:rPr>
              <a:t>biopsy</a:t>
            </a:r>
            <a:r>
              <a:rPr kumimoji="0" lang="en-US" sz="2400" b="0" i="0" u="none" strike="noStrike" cap="none" normalizeH="0" baseline="0" dirty="0" smtClean="0">
                <a:ln>
                  <a:noFill/>
                </a:ln>
                <a:solidFill>
                  <a:srgbClr val="222222"/>
                </a:solidFill>
                <a:effectLst/>
                <a:cs typeface="Arial" panose="020B0604020202020204" pitchFamily="34" charset="0"/>
              </a:rPr>
              <a:t>). Culture can take two to six weeks for blood or sputum culture:</a:t>
            </a:r>
            <a:r>
              <a:rPr kumimoji="0" lang="en-US" sz="2400" b="0" i="0" u="none" strike="noStrike" cap="none" normalizeH="0" dirty="0" smtClean="0">
                <a:ln>
                  <a:noFill/>
                </a:ln>
                <a:solidFill>
                  <a:srgbClr val="222222"/>
                </a:solidFill>
                <a:effectLst/>
                <a:cs typeface="Arial" panose="020B0604020202020204" pitchFamily="34" charset="0"/>
              </a:rPr>
              <a:t> </a:t>
            </a:r>
            <a:r>
              <a:rPr kumimoji="0" lang="en-US" sz="2400" b="0" i="0" u="none" strike="noStrike" cap="none" normalizeH="0" baseline="0" dirty="0" smtClean="0">
                <a:ln>
                  <a:noFill/>
                </a:ln>
                <a:solidFill>
                  <a:srgbClr val="222222"/>
                </a:solidFill>
                <a:effectLst/>
                <a:cs typeface="Arial" panose="020B0604020202020204" pitchFamily="34" charset="0"/>
              </a:rPr>
              <a:t>treatment is often begun before cultures are confirmed.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solidFill>
                  <a:srgbClr val="0B0080"/>
                </a:solidFill>
                <a:cs typeface="Arial" panose="020B0604020202020204" pitchFamily="34" charset="0"/>
              </a:rPr>
              <a:t>PCR </a:t>
            </a:r>
            <a:r>
              <a:rPr kumimoji="0" lang="en-US" sz="2400" b="0" i="0" u="none" strike="noStrike" cap="none" normalizeH="0" baseline="0" dirty="0" smtClean="0">
                <a:ln>
                  <a:noFill/>
                </a:ln>
                <a:solidFill>
                  <a:srgbClr val="222222"/>
                </a:solidFill>
                <a:effectLst/>
                <a:cs typeface="Arial" panose="020B0604020202020204" pitchFamily="34" charset="0"/>
              </a:rPr>
              <a:t>and </a:t>
            </a:r>
            <a:r>
              <a:rPr kumimoji="0" lang="en-US" sz="2400" b="0" i="0" u="none" strike="noStrike" cap="none" normalizeH="0" baseline="0" dirty="0" smtClean="0">
                <a:ln>
                  <a:noFill/>
                </a:ln>
                <a:solidFill>
                  <a:srgbClr val="0B0080"/>
                </a:solidFill>
                <a:effectLst/>
                <a:cs typeface="Arial" panose="020B0604020202020204" pitchFamily="34" charset="0"/>
              </a:rPr>
              <a:t>adenosine </a:t>
            </a:r>
            <a:r>
              <a:rPr kumimoji="0" lang="en-US" sz="2400" b="0" i="0" u="none" strike="noStrike" cap="none" normalizeH="0" baseline="0" dirty="0" err="1" smtClean="0">
                <a:ln>
                  <a:noFill/>
                </a:ln>
                <a:solidFill>
                  <a:srgbClr val="0B0080"/>
                </a:solidFill>
                <a:effectLst/>
                <a:cs typeface="Arial" panose="020B0604020202020204" pitchFamily="34" charset="0"/>
              </a:rPr>
              <a:t>deaminase</a:t>
            </a:r>
            <a:r>
              <a:rPr kumimoji="0" lang="en-US" sz="2400" b="0" i="0" u="none" strike="noStrike" cap="none" normalizeH="0" baseline="0" dirty="0" smtClean="0">
                <a:ln>
                  <a:noFill/>
                </a:ln>
                <a:solidFill>
                  <a:srgbClr val="222222"/>
                </a:solidFill>
                <a:effectLst/>
                <a:cs typeface="Arial" panose="020B0604020202020204" pitchFamily="34" charset="0"/>
              </a:rPr>
              <a:t> testing may allow rapid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cs typeface="Arial" panose="020B0604020202020204" pitchFamily="34" charset="0"/>
              </a:rPr>
              <a:t>Antibody</a:t>
            </a:r>
            <a:r>
              <a:rPr kumimoji="0" lang="en-US" sz="2400" b="0" i="0" u="none" strike="noStrike" cap="none" normalizeH="0" dirty="0" smtClean="0">
                <a:ln>
                  <a:noFill/>
                </a:ln>
                <a:solidFill>
                  <a:srgbClr val="222222"/>
                </a:solidFill>
                <a:effectLst/>
                <a:cs typeface="Arial" panose="020B0604020202020204" pitchFamily="34" charset="0"/>
              </a:rPr>
              <a:t> detection </a:t>
            </a:r>
            <a:r>
              <a:rPr kumimoji="0" lang="en-US" sz="2400" b="0" i="0" u="none" strike="noStrike" cap="none" normalizeH="0" baseline="0" dirty="0" smtClean="0">
                <a:ln>
                  <a:noFill/>
                </a:ln>
                <a:solidFill>
                  <a:srgbClr val="222222"/>
                </a:solidFill>
                <a:effectLst/>
                <a:cs typeface="Arial" panose="020B0604020202020204" pitchFamily="34" charset="0"/>
              </a:rPr>
              <a:t>are not </a:t>
            </a:r>
            <a:r>
              <a:rPr kumimoji="0" lang="en-US" sz="2400" b="0" i="0" u="none" strike="noStrike" cap="none" normalizeH="0" baseline="0" dirty="0" smtClean="0">
                <a:ln>
                  <a:noFill/>
                </a:ln>
                <a:solidFill>
                  <a:srgbClr val="0B0080"/>
                </a:solidFill>
                <a:effectLst/>
                <a:cs typeface="Arial" panose="020B0604020202020204" pitchFamily="34" charset="0"/>
              </a:rPr>
              <a:t>specific or sensitive</a:t>
            </a:r>
            <a:r>
              <a:rPr kumimoji="0" lang="en-US" sz="2400" b="0" i="0" u="none" strike="noStrike" cap="none" normalizeH="0" baseline="0" dirty="0" smtClean="0">
                <a:ln>
                  <a:noFill/>
                </a:ln>
                <a:solidFill>
                  <a:srgbClr val="222222"/>
                </a:solidFill>
                <a:effectLst/>
                <a:cs typeface="Arial" panose="020B0604020202020204" pitchFamily="34" charset="0"/>
              </a:rPr>
              <a:t>, so they are not recommended.</a:t>
            </a:r>
            <a:endParaRPr lang="en-US" sz="2400" baseline="30000" dirty="0">
              <a:solidFill>
                <a:srgbClr val="0B0080"/>
              </a:solidFill>
              <a:cs typeface="Arial" panose="020B0604020202020204" pitchFamily="34" charset="0"/>
            </a:endParaRPr>
          </a:p>
        </p:txBody>
      </p:sp>
      <p:pic>
        <p:nvPicPr>
          <p:cNvPr id="1027" name="Picture 3" descr="https://upload.wikimedia.org/wikipedia/commons/thumb/f/fa/Mantoux_tuberculin_skin_test.jpg/220px-Mantoux_tuberculin_skin_test.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4704"/>
            <a:ext cx="20955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s://upload.wikimedia.org/wikipedia/commons/thumb/9/9d/Mantoux_test.jpg/220px-Mantoux_tes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28823"/>
            <a:ext cx="2271794" cy="153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268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66700"/>
            <a:ext cx="11601450" cy="6024563"/>
          </a:xfrm>
        </p:spPr>
        <p:txBody>
          <a:bodyPr>
            <a:normAutofit lnSpcReduction="10000"/>
          </a:bodyPr>
          <a:lstStyle/>
          <a:p>
            <a:pPr marL="0" lvl="0" indent="0" eaLnBrk="0" fontAlgn="base" hangingPunct="0">
              <a:lnSpc>
                <a:spcPct val="100000"/>
              </a:lnSpc>
              <a:spcBef>
                <a:spcPct val="0"/>
              </a:spcBef>
              <a:spcAft>
                <a:spcPct val="0"/>
              </a:spcAft>
              <a:buNone/>
            </a:pPr>
            <a:r>
              <a:rPr lang="en-US" b="1" dirty="0">
                <a:solidFill>
                  <a:srgbClr val="000000"/>
                </a:solidFill>
                <a:cs typeface="Arial" panose="020B0604020202020204" pitchFamily="34" charset="0"/>
              </a:rPr>
              <a:t>Latent </a:t>
            </a:r>
            <a:r>
              <a:rPr lang="en-US" b="1" dirty="0" smtClean="0">
                <a:solidFill>
                  <a:srgbClr val="000000"/>
                </a:solidFill>
                <a:cs typeface="Arial" panose="020B0604020202020204" pitchFamily="34" charset="0"/>
              </a:rPr>
              <a:t>tuberculosis</a:t>
            </a:r>
          </a:p>
          <a:p>
            <a:pPr marL="0" lvl="0" indent="0" eaLnBrk="0" fontAlgn="base" hangingPunct="0">
              <a:lnSpc>
                <a:spcPct val="100000"/>
              </a:lnSpc>
              <a:spcBef>
                <a:spcPct val="0"/>
              </a:spcBef>
              <a:spcAft>
                <a:spcPct val="0"/>
              </a:spcAft>
              <a:buNone/>
            </a:pPr>
            <a:endParaRPr lang="en-US" dirty="0"/>
          </a:p>
          <a:p>
            <a:pPr marL="0" lvl="0" indent="0" eaLnBrk="0" fontAlgn="base" hangingPunct="0">
              <a:lnSpc>
                <a:spcPct val="100000"/>
              </a:lnSpc>
              <a:spcBef>
                <a:spcPct val="0"/>
              </a:spcBef>
              <a:spcAft>
                <a:spcPct val="0"/>
              </a:spcAft>
              <a:buNone/>
            </a:pPr>
            <a:r>
              <a:rPr lang="en-US" dirty="0">
                <a:solidFill>
                  <a:srgbClr val="0B0080"/>
                </a:solidFill>
                <a:cs typeface="Arial" panose="020B0604020202020204" pitchFamily="34" charset="0"/>
              </a:rPr>
              <a:t> </a:t>
            </a:r>
            <a:r>
              <a:rPr lang="en-US" dirty="0" err="1" smtClean="0">
                <a:solidFill>
                  <a:srgbClr val="0B0080"/>
                </a:solidFill>
                <a:cs typeface="Arial" panose="020B0604020202020204" pitchFamily="34" charset="0"/>
              </a:rPr>
              <a:t>Mantoux</a:t>
            </a:r>
            <a:r>
              <a:rPr lang="en-US" dirty="0" smtClean="0">
                <a:solidFill>
                  <a:srgbClr val="0B0080"/>
                </a:solidFill>
                <a:cs typeface="Arial" panose="020B0604020202020204" pitchFamily="34" charset="0"/>
              </a:rPr>
              <a:t>/ </a:t>
            </a:r>
            <a:r>
              <a:rPr lang="en-US" dirty="0">
                <a:solidFill>
                  <a:srgbClr val="0B0080"/>
                </a:solidFill>
                <a:cs typeface="Arial" panose="020B0604020202020204" pitchFamily="34" charset="0"/>
              </a:rPr>
              <a:t>tuberculin </a:t>
            </a:r>
            <a:r>
              <a:rPr lang="en-US" b="1" dirty="0" smtClean="0"/>
              <a:t>sensitivity test</a:t>
            </a:r>
            <a:r>
              <a:rPr lang="en-US" dirty="0"/>
              <a:t>/ </a:t>
            </a:r>
            <a:r>
              <a:rPr lang="en-US" b="1" dirty="0" err="1"/>
              <a:t>Pirquet</a:t>
            </a:r>
            <a:r>
              <a:rPr lang="en-US" b="1" dirty="0"/>
              <a:t> </a:t>
            </a:r>
            <a:r>
              <a:rPr lang="en-US" b="1" dirty="0" smtClean="0"/>
              <a:t>test</a:t>
            </a:r>
            <a:r>
              <a:rPr lang="en-US" dirty="0"/>
              <a:t>/</a:t>
            </a:r>
            <a:r>
              <a:rPr lang="en-US" dirty="0" smtClean="0"/>
              <a:t> </a:t>
            </a:r>
            <a:r>
              <a:rPr lang="en-US" dirty="0"/>
              <a:t>or </a:t>
            </a:r>
            <a:r>
              <a:rPr lang="en-US" b="1" dirty="0"/>
              <a:t>PPD test</a:t>
            </a:r>
            <a:r>
              <a:rPr lang="en-US" dirty="0"/>
              <a:t> for purified protein derivative</a:t>
            </a:r>
            <a:r>
              <a:rPr lang="en-US" dirty="0" smtClean="0"/>
              <a:t>) </a:t>
            </a:r>
            <a:r>
              <a:rPr lang="en-US" dirty="0" smtClean="0">
                <a:solidFill>
                  <a:srgbClr val="0B0080"/>
                </a:solidFill>
                <a:cs typeface="Arial" panose="020B0604020202020204" pitchFamily="34" charset="0"/>
              </a:rPr>
              <a:t>skin test</a:t>
            </a:r>
            <a:r>
              <a:rPr lang="en-US" dirty="0">
                <a:solidFill>
                  <a:srgbClr val="222222"/>
                </a:solidFill>
                <a:cs typeface="Arial" panose="020B0604020202020204" pitchFamily="34" charset="0"/>
              </a:rPr>
              <a:t> is often used to screen people at high risk for </a:t>
            </a:r>
            <a:r>
              <a:rPr lang="en-US" dirty="0" smtClean="0">
                <a:solidFill>
                  <a:srgbClr val="222222"/>
                </a:solidFill>
                <a:cs typeface="Arial" panose="020B0604020202020204" pitchFamily="34" charset="0"/>
              </a:rPr>
              <a:t>TB.</a:t>
            </a:r>
          </a:p>
          <a:p>
            <a:pPr marL="0" lvl="0" indent="0" eaLnBrk="0" fontAlgn="base" hangingPunct="0">
              <a:lnSpc>
                <a:spcPct val="100000"/>
              </a:lnSpc>
              <a:spcBef>
                <a:spcPct val="0"/>
              </a:spcBef>
              <a:spcAft>
                <a:spcPct val="0"/>
              </a:spcAft>
              <a:buNone/>
            </a:pPr>
            <a:r>
              <a:rPr lang="en-US" dirty="0" smtClean="0"/>
              <a:t>Tuberculin</a:t>
            </a:r>
            <a:r>
              <a:rPr lang="en-US" dirty="0"/>
              <a:t> </a:t>
            </a:r>
            <a:r>
              <a:rPr lang="en-US" dirty="0" smtClean="0"/>
              <a:t>is </a:t>
            </a:r>
            <a:r>
              <a:rPr lang="en-US" dirty="0"/>
              <a:t>a </a:t>
            </a:r>
            <a:r>
              <a:rPr lang="en-US" u="sng" dirty="0"/>
              <a:t>glycerol</a:t>
            </a:r>
            <a:r>
              <a:rPr lang="en-US" dirty="0"/>
              <a:t> extract of the tubercle bacillus. Purified protein derivative (PPD) </a:t>
            </a:r>
            <a:r>
              <a:rPr lang="en-US" dirty="0" smtClean="0"/>
              <a:t>tuberculin (</a:t>
            </a:r>
            <a:r>
              <a:rPr lang="fr-FR" dirty="0" smtClean="0"/>
              <a:t>5 </a:t>
            </a:r>
            <a:r>
              <a:rPr lang="fr-FR" dirty="0" err="1"/>
              <a:t>tuberculin</a:t>
            </a:r>
            <a:r>
              <a:rPr lang="fr-FR" dirty="0"/>
              <a:t> </a:t>
            </a:r>
            <a:r>
              <a:rPr lang="fr-FR" dirty="0" err="1"/>
              <a:t>units</a:t>
            </a:r>
            <a:r>
              <a:rPr lang="fr-FR" dirty="0"/>
              <a:t> </a:t>
            </a:r>
            <a:r>
              <a:rPr lang="fr-FR" dirty="0" smtClean="0"/>
              <a:t>in </a:t>
            </a:r>
            <a:r>
              <a:rPr lang="fr-FR" dirty="0"/>
              <a:t>0.1 ml),</a:t>
            </a:r>
            <a:r>
              <a:rPr lang="en-US" dirty="0" smtClean="0"/>
              <a:t> </a:t>
            </a:r>
            <a:r>
              <a:rPr lang="en-US" dirty="0"/>
              <a:t>is a precipitate of species-nonspecific molecules obtained from filtrates of sterilized, concentrated </a:t>
            </a:r>
            <a:r>
              <a:rPr lang="en-US" dirty="0" smtClean="0"/>
              <a:t>cultures, : type IV hypersensitivity reaction.</a:t>
            </a:r>
            <a:endParaRPr lang="en-US" baseline="30000" dirty="0" smtClean="0">
              <a:solidFill>
                <a:srgbClr val="0B0080"/>
              </a:solidFill>
              <a:cs typeface="Arial" panose="020B0604020202020204" pitchFamily="34" charset="0"/>
            </a:endParaRPr>
          </a:p>
          <a:p>
            <a:pPr marL="0" lvl="0" indent="0" eaLnBrk="0" fontAlgn="base" hangingPunct="0">
              <a:lnSpc>
                <a:spcPct val="100000"/>
              </a:lnSpc>
              <a:spcBef>
                <a:spcPct val="0"/>
              </a:spcBef>
              <a:spcAft>
                <a:spcPct val="0"/>
              </a:spcAft>
              <a:buNone/>
            </a:pPr>
            <a:r>
              <a:rPr lang="en-US" dirty="0" smtClean="0">
                <a:solidFill>
                  <a:srgbClr val="222222"/>
                </a:solidFill>
                <a:cs typeface="Arial" panose="020B0604020202020204" pitchFamily="34" charset="0"/>
              </a:rPr>
              <a:t>Those </a:t>
            </a:r>
            <a:r>
              <a:rPr lang="en-US" dirty="0">
                <a:solidFill>
                  <a:srgbClr val="222222"/>
                </a:solidFill>
                <a:cs typeface="Arial" panose="020B0604020202020204" pitchFamily="34" charset="0"/>
              </a:rPr>
              <a:t>who have been previously immunized with the </a:t>
            </a:r>
            <a:r>
              <a:rPr lang="en-US" dirty="0" err="1">
                <a:solidFill>
                  <a:srgbClr val="222222"/>
                </a:solidFill>
                <a:cs typeface="Arial" panose="020B0604020202020204" pitchFamily="34" charset="0"/>
              </a:rPr>
              <a:t>Bacille</a:t>
            </a:r>
            <a:r>
              <a:rPr lang="en-US" dirty="0">
                <a:solidFill>
                  <a:srgbClr val="222222"/>
                </a:solidFill>
                <a:cs typeface="Arial" panose="020B0604020202020204" pitchFamily="34" charset="0"/>
              </a:rPr>
              <a:t> </a:t>
            </a:r>
            <a:r>
              <a:rPr lang="en-US" dirty="0" err="1" smtClean="0">
                <a:solidFill>
                  <a:srgbClr val="222222"/>
                </a:solidFill>
                <a:cs typeface="Arial" panose="020B0604020202020204" pitchFamily="34" charset="0"/>
              </a:rPr>
              <a:t>Calmette</a:t>
            </a:r>
            <a:r>
              <a:rPr lang="en-US" dirty="0" smtClean="0">
                <a:solidFill>
                  <a:srgbClr val="222222"/>
                </a:solidFill>
                <a:cs typeface="Arial" panose="020B0604020202020204" pitchFamily="34" charset="0"/>
              </a:rPr>
              <a:t>-Guerin (BCG) </a:t>
            </a:r>
            <a:r>
              <a:rPr lang="en-US" dirty="0">
                <a:solidFill>
                  <a:srgbClr val="222222"/>
                </a:solidFill>
                <a:cs typeface="Arial" panose="020B0604020202020204" pitchFamily="34" charset="0"/>
              </a:rPr>
              <a:t>vaccine may have a false-positive test </a:t>
            </a:r>
            <a:r>
              <a:rPr lang="en-US" dirty="0" smtClean="0">
                <a:solidFill>
                  <a:srgbClr val="222222"/>
                </a:solidFill>
                <a:cs typeface="Arial" panose="020B0604020202020204" pitchFamily="34" charset="0"/>
              </a:rPr>
              <a:t>result.</a:t>
            </a:r>
          </a:p>
          <a:p>
            <a:pPr marL="0" lvl="0" indent="0" eaLnBrk="0" fontAlgn="base" hangingPunct="0">
              <a:lnSpc>
                <a:spcPct val="100000"/>
              </a:lnSpc>
              <a:spcBef>
                <a:spcPct val="0"/>
              </a:spcBef>
              <a:spcAft>
                <a:spcPct val="0"/>
              </a:spcAft>
              <a:buNone/>
            </a:pPr>
            <a:endParaRPr lang="en-US" baseline="30000" dirty="0">
              <a:solidFill>
                <a:srgbClr val="0B0080"/>
              </a:solidFill>
              <a:cs typeface="Arial" panose="020B0604020202020204" pitchFamily="34" charset="0"/>
            </a:endParaRPr>
          </a:p>
          <a:p>
            <a:pPr marL="0" lvl="0" indent="0" eaLnBrk="0" fontAlgn="base" hangingPunct="0">
              <a:lnSpc>
                <a:spcPct val="100000"/>
              </a:lnSpc>
              <a:spcBef>
                <a:spcPct val="0"/>
              </a:spcBef>
              <a:spcAft>
                <a:spcPct val="0"/>
              </a:spcAft>
              <a:buNone/>
            </a:pPr>
            <a:r>
              <a:rPr lang="en-US" dirty="0">
                <a:solidFill>
                  <a:srgbClr val="222222"/>
                </a:solidFill>
                <a:cs typeface="Arial" panose="020B0604020202020204" pitchFamily="34" charset="0"/>
              </a:rPr>
              <a:t>-</a:t>
            </a:r>
            <a:r>
              <a:rPr lang="en-US" dirty="0" smtClean="0">
                <a:solidFill>
                  <a:srgbClr val="222222"/>
                </a:solidFill>
                <a:cs typeface="Arial" panose="020B0604020202020204" pitchFamily="34" charset="0"/>
              </a:rPr>
              <a:t>may </a:t>
            </a:r>
            <a:r>
              <a:rPr lang="en-US" dirty="0">
                <a:solidFill>
                  <a:srgbClr val="222222"/>
                </a:solidFill>
                <a:cs typeface="Arial" panose="020B0604020202020204" pitchFamily="34" charset="0"/>
              </a:rPr>
              <a:t>be falsely negative in those with </a:t>
            </a:r>
            <a:r>
              <a:rPr lang="en-US" dirty="0" smtClean="0">
                <a:solidFill>
                  <a:srgbClr val="222222"/>
                </a:solidFill>
                <a:cs typeface="Arial" panose="020B0604020202020204" pitchFamily="34" charset="0"/>
              </a:rPr>
              <a:t>active tuberculosis.</a:t>
            </a:r>
          </a:p>
          <a:p>
            <a:pPr marL="0" lvl="0" indent="0" eaLnBrk="0" fontAlgn="base" hangingPunct="0">
              <a:lnSpc>
                <a:spcPct val="100000"/>
              </a:lnSpc>
              <a:spcBef>
                <a:spcPct val="0"/>
              </a:spcBef>
              <a:spcAft>
                <a:spcPct val="0"/>
              </a:spcAft>
              <a:buNone/>
            </a:pPr>
            <a:r>
              <a:rPr lang="en-US" baseline="30000" dirty="0" smtClean="0">
                <a:solidFill>
                  <a:srgbClr val="0B0080"/>
                </a:solidFill>
                <a:cs typeface="Arial" panose="020B0604020202020204" pitchFamily="34" charset="0"/>
              </a:rPr>
              <a:t> </a:t>
            </a:r>
          </a:p>
          <a:p>
            <a:pPr marL="0" lvl="0" indent="0" eaLnBrk="0" fontAlgn="base" hangingPunct="0">
              <a:lnSpc>
                <a:spcPct val="100000"/>
              </a:lnSpc>
              <a:spcBef>
                <a:spcPct val="0"/>
              </a:spcBef>
              <a:spcAft>
                <a:spcPct val="0"/>
              </a:spcAft>
              <a:buNone/>
            </a:pPr>
            <a:r>
              <a:rPr lang="en-US" dirty="0" smtClean="0">
                <a:solidFill>
                  <a:srgbClr val="222222"/>
                </a:solidFill>
                <a:cs typeface="Arial" panose="020B0604020202020204" pitchFamily="34" charset="0"/>
              </a:rPr>
              <a:t>Interferon </a:t>
            </a:r>
            <a:r>
              <a:rPr lang="en-US" dirty="0">
                <a:solidFill>
                  <a:srgbClr val="222222"/>
                </a:solidFill>
                <a:cs typeface="Arial" panose="020B0604020202020204" pitchFamily="34" charset="0"/>
              </a:rPr>
              <a:t>gamma release assays, </a:t>
            </a:r>
            <a:r>
              <a:rPr lang="en-US" dirty="0" smtClean="0">
                <a:solidFill>
                  <a:srgbClr val="222222"/>
                </a:solidFill>
                <a:cs typeface="Arial" panose="020B0604020202020204" pitchFamily="34" charset="0"/>
              </a:rPr>
              <a:t>are </a:t>
            </a:r>
            <a:r>
              <a:rPr lang="en-US" dirty="0">
                <a:solidFill>
                  <a:srgbClr val="222222"/>
                </a:solidFill>
                <a:cs typeface="Arial" panose="020B0604020202020204" pitchFamily="34" charset="0"/>
              </a:rPr>
              <a:t>recommended in </a:t>
            </a:r>
            <a:r>
              <a:rPr lang="en-US" dirty="0" err="1" smtClean="0">
                <a:solidFill>
                  <a:srgbClr val="222222"/>
                </a:solidFill>
                <a:cs typeface="Arial" panose="020B0604020202020204" pitchFamily="34" charset="0"/>
              </a:rPr>
              <a:t>Mantoux</a:t>
            </a:r>
            <a:r>
              <a:rPr lang="en-US" dirty="0" smtClean="0">
                <a:solidFill>
                  <a:srgbClr val="222222"/>
                </a:solidFill>
                <a:cs typeface="Arial" panose="020B0604020202020204" pitchFamily="34" charset="0"/>
              </a:rPr>
              <a:t> test positives as these </a:t>
            </a:r>
            <a:r>
              <a:rPr lang="en-US" dirty="0">
                <a:solidFill>
                  <a:srgbClr val="222222"/>
                </a:solidFill>
                <a:cs typeface="Arial" panose="020B0604020202020204" pitchFamily="34" charset="0"/>
              </a:rPr>
              <a:t>are not affected by immunization or most </a:t>
            </a:r>
            <a:r>
              <a:rPr lang="en-US" dirty="0">
                <a:solidFill>
                  <a:srgbClr val="0B0080"/>
                </a:solidFill>
                <a:cs typeface="Arial" panose="020B0604020202020204" pitchFamily="34" charset="0"/>
              </a:rPr>
              <a:t>environmental </a:t>
            </a:r>
            <a:r>
              <a:rPr lang="en-US" dirty="0" smtClean="0">
                <a:solidFill>
                  <a:srgbClr val="0B0080"/>
                </a:solidFill>
                <a:cs typeface="Arial" panose="020B0604020202020204" pitchFamily="34" charset="0"/>
              </a:rPr>
              <a:t>mycobacteria</a:t>
            </a:r>
            <a:r>
              <a:rPr lang="en-US" dirty="0" smtClean="0">
                <a:solidFill>
                  <a:srgbClr val="222222"/>
                </a:solidFill>
                <a:cs typeface="Arial" panose="020B0604020202020204" pitchFamily="34" charset="0"/>
              </a:rPr>
              <a:t>: generate </a:t>
            </a:r>
            <a:r>
              <a:rPr lang="en-US" dirty="0">
                <a:solidFill>
                  <a:srgbClr val="222222"/>
                </a:solidFill>
                <a:cs typeface="Arial" panose="020B0604020202020204" pitchFamily="34" charset="0"/>
              </a:rPr>
              <a:t>fewer </a:t>
            </a:r>
            <a:r>
              <a:rPr lang="en-US" dirty="0" smtClean="0">
                <a:solidFill>
                  <a:srgbClr val="0B0080"/>
                </a:solidFill>
                <a:cs typeface="Arial" panose="020B0604020202020204" pitchFamily="34" charset="0"/>
              </a:rPr>
              <a:t>false-positive</a:t>
            </a:r>
            <a:r>
              <a:rPr lang="en-US" dirty="0">
                <a:solidFill>
                  <a:srgbClr val="222222"/>
                </a:solidFill>
                <a:cs typeface="Arial" panose="020B0604020202020204" pitchFamily="34" charset="0"/>
              </a:rPr>
              <a:t> </a:t>
            </a:r>
            <a:r>
              <a:rPr lang="en-US" dirty="0" smtClean="0">
                <a:solidFill>
                  <a:srgbClr val="222222"/>
                </a:solidFill>
                <a:cs typeface="Arial" panose="020B0604020202020204" pitchFamily="34" charset="0"/>
              </a:rPr>
              <a:t>results.</a:t>
            </a:r>
            <a:r>
              <a:rPr lang="en-US" baseline="30000" dirty="0">
                <a:solidFill>
                  <a:srgbClr val="0B0080"/>
                </a:solidFill>
                <a:cs typeface="Arial" panose="020B0604020202020204" pitchFamily="34" charset="0"/>
              </a:rPr>
              <a:t> </a:t>
            </a:r>
            <a:endParaRPr lang="en-US" baseline="30000" dirty="0" smtClean="0">
              <a:solidFill>
                <a:srgbClr val="0B0080"/>
              </a:solidFill>
              <a:cs typeface="Arial" panose="020B0604020202020204" pitchFamily="34" charset="0"/>
            </a:endParaRPr>
          </a:p>
          <a:p>
            <a:pPr marL="0" lvl="0" indent="0" eaLnBrk="0" fontAlgn="base" hangingPunct="0">
              <a:lnSpc>
                <a:spcPct val="100000"/>
              </a:lnSpc>
              <a:spcBef>
                <a:spcPct val="0"/>
              </a:spcBef>
              <a:spcAft>
                <a:spcPct val="0"/>
              </a:spcAft>
              <a:buNone/>
            </a:pPr>
            <a:endParaRPr lang="en-US" dirty="0"/>
          </a:p>
          <a:p>
            <a:endParaRPr lang="en-US" dirty="0"/>
          </a:p>
        </p:txBody>
      </p:sp>
    </p:spTree>
    <p:extLst>
      <p:ext uri="{BB962C8B-B14F-4D97-AF65-F5344CB8AC3E}">
        <p14:creationId xmlns:p14="http://schemas.microsoft.com/office/powerpoint/2010/main" val="1710451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0050"/>
            <a:ext cx="10515600" cy="6267450"/>
          </a:xfrm>
        </p:spPr>
        <p:txBody>
          <a:bodyPr>
            <a:normAutofit fontScale="92500" lnSpcReduction="10000"/>
          </a:bodyPr>
          <a:lstStyle/>
          <a:p>
            <a:pPr marL="0" indent="0">
              <a:buNone/>
            </a:pPr>
            <a:r>
              <a:rPr lang="en-US" dirty="0"/>
              <a:t>	</a:t>
            </a:r>
            <a:r>
              <a:rPr lang="en-US" dirty="0" smtClean="0"/>
              <a:t>	Interpretation of </a:t>
            </a:r>
            <a:r>
              <a:rPr lang="en-US" dirty="0" err="1" smtClean="0"/>
              <a:t>mantaox</a:t>
            </a:r>
            <a:r>
              <a:rPr lang="en-US" dirty="0" smtClean="0"/>
              <a:t> test</a:t>
            </a:r>
          </a:p>
          <a:p>
            <a:r>
              <a:rPr lang="en-US" dirty="0" smtClean="0"/>
              <a:t>5mm </a:t>
            </a:r>
            <a:r>
              <a:rPr lang="en-US" dirty="0"/>
              <a:t>or more is positive </a:t>
            </a:r>
            <a:r>
              <a:rPr lang="en-US" dirty="0" smtClean="0"/>
              <a:t>in</a:t>
            </a:r>
            <a:endParaRPr lang="en-US" dirty="0"/>
          </a:p>
          <a:p>
            <a:pPr lvl="1"/>
            <a:r>
              <a:rPr lang="en-US" dirty="0"/>
              <a:t>An HIV-positive person</a:t>
            </a:r>
          </a:p>
          <a:p>
            <a:pPr lvl="1"/>
            <a:r>
              <a:rPr lang="en-US" dirty="0"/>
              <a:t>Persons with recent contacts with a TB patient</a:t>
            </a:r>
          </a:p>
          <a:p>
            <a:pPr lvl="1"/>
            <a:r>
              <a:rPr lang="en-US" dirty="0"/>
              <a:t>Persons with nodular or fibrotic changes on chest X-ray consistent with old healed TB</a:t>
            </a:r>
          </a:p>
          <a:p>
            <a:pPr lvl="1"/>
            <a:r>
              <a:rPr lang="en-US" dirty="0"/>
              <a:t>Patients with organ transplants, and other immunosuppressed patients</a:t>
            </a:r>
          </a:p>
          <a:p>
            <a:r>
              <a:rPr lang="en-US" dirty="0"/>
              <a:t>10 mm or more is positive in</a:t>
            </a:r>
          </a:p>
          <a:p>
            <a:pPr lvl="1"/>
            <a:r>
              <a:rPr lang="en-US" dirty="0"/>
              <a:t>Recent arrivals (less than five years) from high-prevalence countries</a:t>
            </a:r>
          </a:p>
          <a:p>
            <a:pPr lvl="1"/>
            <a:r>
              <a:rPr lang="en-US" dirty="0"/>
              <a:t>Injection drug users</a:t>
            </a:r>
          </a:p>
          <a:p>
            <a:pPr lvl="1"/>
            <a:r>
              <a:rPr lang="en-US" dirty="0"/>
              <a:t>Residents and employees of </a:t>
            </a:r>
            <a:r>
              <a:rPr lang="en-US" dirty="0" smtClean="0"/>
              <a:t>high-risk </a:t>
            </a:r>
            <a:r>
              <a:rPr lang="en-US" dirty="0"/>
              <a:t>settings (e.g., prisons, nursing homes, hospitals, homeless shelters, etc.)</a:t>
            </a:r>
          </a:p>
          <a:p>
            <a:pPr lvl="1"/>
            <a:r>
              <a:rPr lang="en-US" dirty="0" err="1"/>
              <a:t>Mycobacteriology</a:t>
            </a:r>
            <a:r>
              <a:rPr lang="en-US" dirty="0"/>
              <a:t> lab personnel</a:t>
            </a:r>
          </a:p>
          <a:p>
            <a:pPr lvl="1"/>
            <a:r>
              <a:rPr lang="en-US" dirty="0"/>
              <a:t>Persons with clinical conditions that place them at high risk (e.g., diabetes, prolonged corticosteroid therapy</a:t>
            </a:r>
            <a:r>
              <a:rPr lang="en-US" dirty="0" smtClean="0"/>
              <a:t>,, </a:t>
            </a:r>
            <a:r>
              <a:rPr lang="en-US" dirty="0"/>
              <a:t>low body weight, etc.)</a:t>
            </a:r>
          </a:p>
          <a:p>
            <a:pPr lvl="1"/>
            <a:r>
              <a:rPr lang="en-US" dirty="0"/>
              <a:t>Children less than four years of age, or children and adolescents exposed to adults in high-risk categories</a:t>
            </a:r>
          </a:p>
          <a:p>
            <a:r>
              <a:rPr lang="en-US" dirty="0"/>
              <a:t>15 mm or more is positive in</a:t>
            </a:r>
          </a:p>
          <a:p>
            <a:pPr lvl="1"/>
            <a:r>
              <a:rPr lang="en-US" dirty="0"/>
              <a:t>Persons with no known risk factors for TB</a:t>
            </a:r>
          </a:p>
          <a:p>
            <a:endParaRPr lang="en-US" dirty="0"/>
          </a:p>
        </p:txBody>
      </p:sp>
    </p:spTree>
    <p:extLst>
      <p:ext uri="{BB962C8B-B14F-4D97-AF65-F5344CB8AC3E}">
        <p14:creationId xmlns:p14="http://schemas.microsoft.com/office/powerpoint/2010/main" val="3084440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7" descr="Tuberculosis-x-ray-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65125"/>
            <a:ext cx="6896100" cy="6344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7971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950" y="190500"/>
            <a:ext cx="11430000" cy="6362700"/>
          </a:xfrm>
        </p:spPr>
        <p:txBody>
          <a:bodyPr>
            <a:normAutofit fontScale="92500"/>
          </a:bodyPr>
          <a:lstStyle/>
          <a:p>
            <a:pPr marL="2286000" lvl="5" indent="0">
              <a:buNone/>
            </a:pPr>
            <a:r>
              <a:rPr lang="en-US" sz="3600" b="1" dirty="0" smtClean="0"/>
              <a:t>			Treatment</a:t>
            </a:r>
            <a:endParaRPr lang="en-US" b="1" dirty="0"/>
          </a:p>
          <a:p>
            <a:r>
              <a:rPr lang="en-US" dirty="0"/>
              <a:t>Latent TB is treated with either isoniazid or rifampin alone, or a combination of isoniazid with either rifampicin or </a:t>
            </a:r>
            <a:r>
              <a:rPr lang="en-US" dirty="0" err="1" smtClean="0"/>
              <a:t>rifapentine</a:t>
            </a:r>
            <a:r>
              <a:rPr lang="en-US" dirty="0" smtClean="0"/>
              <a:t> for three </a:t>
            </a:r>
            <a:r>
              <a:rPr lang="en-US" dirty="0"/>
              <a:t>to nine </a:t>
            </a:r>
            <a:r>
              <a:rPr lang="en-US" dirty="0" smtClean="0"/>
              <a:t>months to prevent </a:t>
            </a:r>
            <a:r>
              <a:rPr lang="en-US" dirty="0"/>
              <a:t>them from progressing to active TB disease later in life</a:t>
            </a:r>
            <a:r>
              <a:rPr lang="en-US" dirty="0" smtClean="0"/>
              <a:t>.</a:t>
            </a:r>
            <a:endParaRPr lang="en-US" dirty="0"/>
          </a:p>
          <a:p>
            <a:r>
              <a:rPr lang="en-US" b="1" dirty="0"/>
              <a:t>New </a:t>
            </a:r>
            <a:r>
              <a:rPr lang="en-US" b="1" dirty="0" smtClean="0"/>
              <a:t>onset: </a:t>
            </a:r>
            <a:r>
              <a:rPr lang="en-US" dirty="0" smtClean="0"/>
              <a:t>six </a:t>
            </a:r>
            <a:r>
              <a:rPr lang="en-US" dirty="0"/>
              <a:t>months of a combination of antibiotics containing rifampicin, isoniazid, pyrazinamide, and </a:t>
            </a:r>
            <a:r>
              <a:rPr lang="en-US" dirty="0" err="1"/>
              <a:t>ethambutol</a:t>
            </a:r>
            <a:r>
              <a:rPr lang="en-US" dirty="0"/>
              <a:t> for the first two months, and only rifampicin and isoniazid for the last four </a:t>
            </a:r>
            <a:r>
              <a:rPr lang="en-US" dirty="0" smtClean="0"/>
              <a:t>months.</a:t>
            </a:r>
            <a:r>
              <a:rPr lang="en-US" baseline="30000" dirty="0"/>
              <a:t> </a:t>
            </a:r>
            <a:r>
              <a:rPr lang="en-US" dirty="0" smtClean="0"/>
              <a:t>Where </a:t>
            </a:r>
            <a:r>
              <a:rPr lang="en-US" dirty="0"/>
              <a:t>resistance to isoniazid is high, </a:t>
            </a:r>
            <a:r>
              <a:rPr lang="en-US" dirty="0" err="1"/>
              <a:t>ethambutol</a:t>
            </a:r>
            <a:r>
              <a:rPr lang="en-US" dirty="0"/>
              <a:t> may be added for the last four months as an alternative</a:t>
            </a:r>
            <a:r>
              <a:rPr lang="en-US" dirty="0" smtClean="0"/>
              <a:t>.</a:t>
            </a:r>
            <a:endParaRPr lang="en-US" dirty="0"/>
          </a:p>
          <a:p>
            <a:r>
              <a:rPr lang="en-US" b="1" dirty="0"/>
              <a:t>Recurrent </a:t>
            </a:r>
            <a:r>
              <a:rPr lang="en-US" b="1" dirty="0" smtClean="0"/>
              <a:t>disease: </a:t>
            </a:r>
            <a:r>
              <a:rPr lang="en-US" dirty="0" smtClean="0"/>
              <a:t>testing </a:t>
            </a:r>
            <a:r>
              <a:rPr lang="en-US" dirty="0"/>
              <a:t>to determine </a:t>
            </a:r>
            <a:r>
              <a:rPr lang="en-US" dirty="0" smtClean="0"/>
              <a:t>antibiotic sensitivity.</a:t>
            </a:r>
            <a:r>
              <a:rPr lang="en-US" dirty="0"/>
              <a:t> If multiple drug-resistant TB (MDR-TB) is detected, treatment with at least four effective antibiotics for 18 to 24 months is recommended</a:t>
            </a:r>
            <a:r>
              <a:rPr lang="en-US" dirty="0" smtClean="0"/>
              <a:t>.</a:t>
            </a:r>
            <a:endParaRPr lang="en-US" dirty="0"/>
          </a:p>
          <a:p>
            <a:r>
              <a:rPr lang="en-US" b="1" dirty="0"/>
              <a:t>Medication administration</a:t>
            </a:r>
          </a:p>
          <a:p>
            <a:r>
              <a:rPr lang="en-US" b="1" dirty="0"/>
              <a:t>Directly observed therapy,</a:t>
            </a:r>
            <a:r>
              <a:rPr lang="en-US" dirty="0"/>
              <a:t> i.e., having a health care provider watch the person take their medications, is recommended by the World Health Organization (WHO) in an effort to reduce the number of people not appropriately taking antibiotics.</a:t>
            </a:r>
          </a:p>
          <a:p>
            <a:endParaRPr lang="en-US" dirty="0"/>
          </a:p>
        </p:txBody>
      </p:sp>
    </p:spTree>
    <p:extLst>
      <p:ext uri="{BB962C8B-B14F-4D97-AF65-F5344CB8AC3E}">
        <p14:creationId xmlns:p14="http://schemas.microsoft.com/office/powerpoint/2010/main" val="393913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150" y="381000"/>
            <a:ext cx="11296650" cy="5795963"/>
          </a:xfrm>
        </p:spPr>
        <p:txBody>
          <a:bodyPr>
            <a:normAutofit/>
          </a:bodyPr>
          <a:lstStyle/>
          <a:p>
            <a:r>
              <a:rPr lang="en-US" dirty="0"/>
              <a:t>Tuberculosis (TB) is a potentially serious </a:t>
            </a:r>
            <a:r>
              <a:rPr lang="en-US" dirty="0" smtClean="0"/>
              <a:t>infection </a:t>
            </a:r>
            <a:r>
              <a:rPr lang="en-US" dirty="0"/>
              <a:t>that mainly affects your </a:t>
            </a:r>
            <a:r>
              <a:rPr lang="en-US" dirty="0" smtClean="0"/>
              <a:t>lungs</a:t>
            </a:r>
            <a:r>
              <a:rPr lang="en-US" dirty="0"/>
              <a:t> caused by </a:t>
            </a:r>
            <a:r>
              <a:rPr lang="en-US" i="1" dirty="0"/>
              <a:t>Mycobacterium tuberculosis</a:t>
            </a:r>
            <a:r>
              <a:rPr lang="en-US" dirty="0"/>
              <a:t> (MTB) </a:t>
            </a:r>
            <a:r>
              <a:rPr lang="en-US" dirty="0" smtClean="0"/>
              <a:t>bacteria and </a:t>
            </a:r>
            <a:r>
              <a:rPr lang="en-US" dirty="0"/>
              <a:t>The </a:t>
            </a:r>
            <a:r>
              <a:rPr lang="en-US" i="1" dirty="0"/>
              <a:t>M. tuberculosis</a:t>
            </a:r>
            <a:r>
              <a:rPr lang="en-US" dirty="0"/>
              <a:t> complex (MTBC) includes four other TB-causing mycobacteria: </a:t>
            </a:r>
            <a:r>
              <a:rPr lang="en-US" i="1" dirty="0"/>
              <a:t>M. </a:t>
            </a:r>
            <a:r>
              <a:rPr lang="en-US" i="1" dirty="0" err="1"/>
              <a:t>bovis</a:t>
            </a:r>
            <a:r>
              <a:rPr lang="en-US" dirty="0"/>
              <a:t>, </a:t>
            </a:r>
            <a:r>
              <a:rPr lang="en-US" i="1" dirty="0"/>
              <a:t>M. </a:t>
            </a:r>
            <a:r>
              <a:rPr lang="en-US" i="1" dirty="0" err="1"/>
              <a:t>africanum</a:t>
            </a:r>
            <a:r>
              <a:rPr lang="en-US" dirty="0"/>
              <a:t>, </a:t>
            </a:r>
            <a:r>
              <a:rPr lang="en-US" i="1" dirty="0"/>
              <a:t>M. </a:t>
            </a:r>
            <a:r>
              <a:rPr lang="en-US" i="1" dirty="0" err="1"/>
              <a:t>canetti</a:t>
            </a:r>
            <a:r>
              <a:rPr lang="en-US" dirty="0"/>
              <a:t>, and </a:t>
            </a:r>
            <a:r>
              <a:rPr lang="en-US" i="1" dirty="0"/>
              <a:t>M. </a:t>
            </a:r>
            <a:r>
              <a:rPr lang="en-US" i="1" dirty="0" err="1"/>
              <a:t>microti</a:t>
            </a:r>
            <a:r>
              <a:rPr lang="en-US" dirty="0" smtClean="0"/>
              <a:t>. </a:t>
            </a:r>
          </a:p>
          <a:p>
            <a:r>
              <a:rPr lang="en-US" dirty="0" smtClean="0"/>
              <a:t>This bacteria </a:t>
            </a:r>
            <a:r>
              <a:rPr lang="en-US" dirty="0"/>
              <a:t>spread </a:t>
            </a:r>
            <a:r>
              <a:rPr lang="en-US" dirty="0" smtClean="0"/>
              <a:t>through air.</a:t>
            </a:r>
            <a:endParaRPr lang="en-US" dirty="0"/>
          </a:p>
          <a:p>
            <a:r>
              <a:rPr lang="en-US" dirty="0"/>
              <a:t>Once rare in developed countries, tuberculosis infections began increasing in 1985, partly because of the emergence of </a:t>
            </a:r>
            <a:r>
              <a:rPr lang="en-US" dirty="0" smtClean="0"/>
              <a:t>HIV </a:t>
            </a:r>
            <a:r>
              <a:rPr lang="en-US" dirty="0"/>
              <a:t>AIDS. </a:t>
            </a:r>
            <a:r>
              <a:rPr lang="en-US" dirty="0" smtClean="0"/>
              <a:t>In </a:t>
            </a:r>
            <a:r>
              <a:rPr lang="en-US" dirty="0"/>
              <a:t>the United </a:t>
            </a:r>
            <a:r>
              <a:rPr lang="en-US" dirty="0" smtClean="0"/>
              <a:t>States, though it </a:t>
            </a:r>
            <a:r>
              <a:rPr lang="en-US" dirty="0"/>
              <a:t>began to decrease again in 1993, but </a:t>
            </a:r>
            <a:r>
              <a:rPr lang="en-US" dirty="0" smtClean="0"/>
              <a:t>still remains </a:t>
            </a:r>
            <a:r>
              <a:rPr lang="en-US" dirty="0"/>
              <a:t>a concern.</a:t>
            </a:r>
          </a:p>
          <a:p>
            <a:r>
              <a:rPr lang="en-US" dirty="0"/>
              <a:t>Many strains </a:t>
            </a:r>
            <a:r>
              <a:rPr lang="en-US" dirty="0" smtClean="0"/>
              <a:t>of MTB </a:t>
            </a:r>
            <a:r>
              <a:rPr lang="en-US" dirty="0"/>
              <a:t>resist the drugs most used to treat the disease. People with active tuberculosis must take several types of medications for many months to eradicate the infection and prevent development of antibiotic resistance</a:t>
            </a:r>
            <a:r>
              <a:rPr lang="en-US" dirty="0" smtClean="0"/>
              <a:t>.</a:t>
            </a:r>
            <a:endParaRPr lang="en-US" dirty="0"/>
          </a:p>
        </p:txBody>
      </p:sp>
    </p:spTree>
    <p:extLst>
      <p:ext uri="{BB962C8B-B14F-4D97-AF65-F5344CB8AC3E}">
        <p14:creationId xmlns:p14="http://schemas.microsoft.com/office/powerpoint/2010/main" val="2401042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7153"/>
            <a:ext cx="10515600" cy="4351338"/>
          </a:xfrm>
        </p:spPr>
        <p:txBody>
          <a:bodyPr>
            <a:normAutofit fontScale="92500" lnSpcReduction="10000"/>
          </a:bodyPr>
          <a:lstStyle/>
          <a:p>
            <a:r>
              <a:rPr lang="en-US" dirty="0"/>
              <a:t>Symptoms</a:t>
            </a:r>
          </a:p>
          <a:p>
            <a:r>
              <a:rPr lang="en-US" dirty="0"/>
              <a:t>Although your body may harbor the bacteria that cause tuberculosis (TB), your immune system usually can prevent you from becoming sick. For this reason, doctors make a distinction between:</a:t>
            </a:r>
          </a:p>
          <a:p>
            <a:r>
              <a:rPr lang="en-US" b="1" dirty="0"/>
              <a:t>Latent TB.</a:t>
            </a:r>
            <a:r>
              <a:rPr lang="en-US" dirty="0"/>
              <a:t> In this condition, you have a TB infection, but the bacteria remain in your body in an inactive state and cause no symptoms. Latent TB, also called inactive TB or TB infection, isn't contagious. It can turn into active TB, so treatment is important for the person with latent TB and to help control the spread of TB. An estimated 2 billion people have latent TB.</a:t>
            </a:r>
          </a:p>
          <a:p>
            <a:r>
              <a:rPr lang="en-US" b="1" dirty="0"/>
              <a:t>Active TB.</a:t>
            </a:r>
            <a:r>
              <a:rPr lang="en-US" dirty="0"/>
              <a:t> This condition makes you sick and in most cases can spread to others. It can occur in the first few weeks after infection with the TB bacteria, or it might occur years later.</a:t>
            </a:r>
          </a:p>
          <a:p>
            <a:endParaRPr lang="en-US" dirty="0"/>
          </a:p>
        </p:txBody>
      </p:sp>
    </p:spTree>
    <p:extLst>
      <p:ext uri="{BB962C8B-B14F-4D97-AF65-F5344CB8AC3E}">
        <p14:creationId xmlns:p14="http://schemas.microsoft.com/office/powerpoint/2010/main" val="182116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fontScale="92500" lnSpcReduction="20000"/>
          </a:bodyPr>
          <a:lstStyle/>
          <a:p>
            <a:pPr marL="0" indent="0">
              <a:buNone/>
            </a:pPr>
            <a:r>
              <a:rPr lang="en-US" dirty="0"/>
              <a:t>Signs and symptoms of active TB include:</a:t>
            </a:r>
          </a:p>
          <a:p>
            <a:r>
              <a:rPr lang="en-US" dirty="0"/>
              <a:t>Coughing that lasts three or more weeks</a:t>
            </a:r>
          </a:p>
          <a:p>
            <a:r>
              <a:rPr lang="en-US" dirty="0"/>
              <a:t>Coughing up blood</a:t>
            </a:r>
          </a:p>
          <a:p>
            <a:r>
              <a:rPr lang="en-US" dirty="0"/>
              <a:t>Chest pain, or pain with breathing or coughing</a:t>
            </a:r>
          </a:p>
          <a:p>
            <a:r>
              <a:rPr lang="en-US" dirty="0"/>
              <a:t>Unintentional weight loss</a:t>
            </a:r>
          </a:p>
          <a:p>
            <a:r>
              <a:rPr lang="en-US" dirty="0"/>
              <a:t>Fatigue</a:t>
            </a:r>
          </a:p>
          <a:p>
            <a:r>
              <a:rPr lang="en-US" dirty="0"/>
              <a:t>Fever</a:t>
            </a:r>
          </a:p>
          <a:p>
            <a:r>
              <a:rPr lang="en-US" dirty="0"/>
              <a:t>Night sweats</a:t>
            </a:r>
          </a:p>
          <a:p>
            <a:r>
              <a:rPr lang="en-US" dirty="0"/>
              <a:t>Chills</a:t>
            </a:r>
          </a:p>
          <a:p>
            <a:r>
              <a:rPr lang="en-US" dirty="0"/>
              <a:t>Loss of appetite</a:t>
            </a:r>
          </a:p>
          <a:p>
            <a:r>
              <a:rPr lang="en-US" dirty="0"/>
              <a:t>Tuberculosis can also affect other parts of your body, including your kidneys, spine or brain. When TB occurs outside your lungs, signs and symptoms vary according to the organs involved. For example, tuberculosis of the spine may give you back pain, and tuberculosis in your kidneys might cause blood in your urine.</a:t>
            </a:r>
          </a:p>
          <a:p>
            <a:endParaRPr lang="en-US" dirty="0"/>
          </a:p>
        </p:txBody>
      </p:sp>
    </p:spTree>
    <p:extLst>
      <p:ext uri="{BB962C8B-B14F-4D97-AF65-F5344CB8AC3E}">
        <p14:creationId xmlns:p14="http://schemas.microsoft.com/office/powerpoint/2010/main" val="333932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8764"/>
            <a:ext cx="10515600" cy="5678199"/>
          </a:xfrm>
        </p:spPr>
        <p:txBody>
          <a:bodyPr>
            <a:normAutofit fontScale="92500" lnSpcReduction="20000"/>
          </a:bodyPr>
          <a:lstStyle/>
          <a:p>
            <a:pPr marL="0" indent="0">
              <a:buNone/>
            </a:pPr>
            <a:r>
              <a:rPr lang="en-US" dirty="0"/>
              <a:t>unexplained weight </a:t>
            </a:r>
            <a:r>
              <a:rPr lang="en-US" dirty="0" smtClean="0"/>
              <a:t>loss, </a:t>
            </a:r>
            <a:r>
              <a:rPr lang="en-US" dirty="0"/>
              <a:t>drenching night sweats or a persistent cough. These are often signs of TB, but they can also result from other medical problems. Your doctor can perform tests to help determine the cause.</a:t>
            </a:r>
          </a:p>
          <a:p>
            <a:r>
              <a:rPr lang="en-US" dirty="0"/>
              <a:t>The Centers for Disease Control and Prevention recommends that people who have an increased risk of tuberculosis be screened for latent TB infection. This recommendation includes people who:</a:t>
            </a:r>
          </a:p>
          <a:p>
            <a:r>
              <a:rPr lang="en-US" dirty="0"/>
              <a:t>Have HIV/AIDS</a:t>
            </a:r>
          </a:p>
          <a:p>
            <a:r>
              <a:rPr lang="en-US" dirty="0"/>
              <a:t>Use IV drugs</a:t>
            </a:r>
          </a:p>
          <a:p>
            <a:r>
              <a:rPr lang="en-US" dirty="0"/>
              <a:t>Are in contact with infected individuals</a:t>
            </a:r>
          </a:p>
          <a:p>
            <a:r>
              <a:rPr lang="en-US" dirty="0"/>
              <a:t>Are from a country where TB is common, such as several countries in Latin America, Africa and Asia</a:t>
            </a:r>
          </a:p>
          <a:p>
            <a:r>
              <a:rPr lang="en-US" dirty="0"/>
              <a:t>Live or work in areas where TB is common, such as prisons or nursing homes</a:t>
            </a:r>
          </a:p>
          <a:p>
            <a:r>
              <a:rPr lang="en-US" dirty="0"/>
              <a:t>Work in health care and treat people with a high risk of TB</a:t>
            </a:r>
          </a:p>
          <a:p>
            <a:r>
              <a:rPr lang="en-US" dirty="0"/>
              <a:t>Are children and are exposed to adults at risk of TB</a:t>
            </a:r>
          </a:p>
          <a:p>
            <a:endParaRPr lang="en-US" dirty="0"/>
          </a:p>
        </p:txBody>
      </p:sp>
    </p:spTree>
    <p:extLst>
      <p:ext uri="{BB962C8B-B14F-4D97-AF65-F5344CB8AC3E}">
        <p14:creationId xmlns:p14="http://schemas.microsoft.com/office/powerpoint/2010/main" val="308415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285750"/>
            <a:ext cx="11639550" cy="6176963"/>
          </a:xfrm>
        </p:spPr>
        <p:txBody>
          <a:bodyPr>
            <a:normAutofit lnSpcReduction="10000"/>
          </a:bodyPr>
          <a:lstStyle/>
          <a:p>
            <a:r>
              <a:rPr lang="en-US" dirty="0"/>
              <a:t>About 90% </a:t>
            </a:r>
            <a:r>
              <a:rPr lang="en-US" dirty="0" smtClean="0"/>
              <a:t>infections are</a:t>
            </a:r>
            <a:r>
              <a:rPr lang="en-US" dirty="0"/>
              <a:t> </a:t>
            </a:r>
            <a:r>
              <a:rPr lang="en-US" dirty="0" smtClean="0"/>
              <a:t>asymptomatic or latent with </a:t>
            </a:r>
            <a:r>
              <a:rPr lang="en-US" dirty="0"/>
              <a:t>only a 10% lifetime chance </a:t>
            </a:r>
            <a:r>
              <a:rPr lang="en-US" dirty="0" smtClean="0"/>
              <a:t>it becomes an </a:t>
            </a:r>
            <a:r>
              <a:rPr lang="en-US" dirty="0"/>
              <a:t>overt, active </a:t>
            </a:r>
            <a:r>
              <a:rPr lang="en-US" dirty="0" err="1"/>
              <a:t>tuberculous</a:t>
            </a:r>
            <a:r>
              <a:rPr lang="en-US" dirty="0"/>
              <a:t> </a:t>
            </a:r>
            <a:r>
              <a:rPr lang="en-US" dirty="0" smtClean="0"/>
              <a:t>disease.</a:t>
            </a:r>
            <a:r>
              <a:rPr lang="en-US" dirty="0"/>
              <a:t> </a:t>
            </a:r>
            <a:endParaRPr lang="en-US" dirty="0" smtClean="0"/>
          </a:p>
          <a:p>
            <a:r>
              <a:rPr lang="en-US" dirty="0" smtClean="0"/>
              <a:t>If </a:t>
            </a:r>
            <a:r>
              <a:rPr lang="en-US" dirty="0"/>
              <a:t>effective treatment is not given, the death rate for active TB cases is up to 66</a:t>
            </a:r>
            <a:r>
              <a:rPr lang="en-US" dirty="0" smtClean="0"/>
              <a:t>%.</a:t>
            </a:r>
            <a:endParaRPr lang="en-US" dirty="0"/>
          </a:p>
          <a:p>
            <a:r>
              <a:rPr lang="en-US" dirty="0" smtClean="0"/>
              <a:t>MTB </a:t>
            </a:r>
            <a:r>
              <a:rPr lang="en-US" dirty="0"/>
              <a:t>reach the alveolar air sacs of the lungs, </a:t>
            </a:r>
            <a:r>
              <a:rPr lang="en-US" dirty="0" smtClean="0"/>
              <a:t>invade </a:t>
            </a:r>
            <a:r>
              <a:rPr lang="en-US" dirty="0"/>
              <a:t>and replicate within endosomes of alveolar </a:t>
            </a:r>
            <a:r>
              <a:rPr lang="en-US" dirty="0" smtClean="0"/>
              <a:t>macrophages as its </a:t>
            </a:r>
            <a:r>
              <a:rPr lang="en-US" dirty="0"/>
              <a:t>waxy </a:t>
            </a:r>
            <a:r>
              <a:rPr lang="en-US" dirty="0" err="1"/>
              <a:t>mycolic</a:t>
            </a:r>
            <a:r>
              <a:rPr lang="en-US" dirty="0"/>
              <a:t> acid </a:t>
            </a:r>
            <a:r>
              <a:rPr lang="en-US" dirty="0" smtClean="0"/>
              <a:t>capsule protects </a:t>
            </a:r>
            <a:r>
              <a:rPr lang="en-US" dirty="0"/>
              <a:t>it from </a:t>
            </a:r>
            <a:r>
              <a:rPr lang="en-US" dirty="0" smtClean="0"/>
              <a:t>killing.</a:t>
            </a:r>
            <a:r>
              <a:rPr lang="en-US" dirty="0"/>
              <a:t> </a:t>
            </a:r>
            <a:r>
              <a:rPr lang="en-US" i="1" dirty="0" smtClean="0"/>
              <a:t>MTB</a:t>
            </a:r>
            <a:r>
              <a:rPr lang="en-US" dirty="0"/>
              <a:t> is able to reproduce inside the macrophage </a:t>
            </a:r>
            <a:r>
              <a:rPr lang="en-US" dirty="0" smtClean="0"/>
              <a:t>and eventually </a:t>
            </a:r>
            <a:r>
              <a:rPr lang="en-US" dirty="0"/>
              <a:t>kill the immune cell.</a:t>
            </a:r>
          </a:p>
          <a:p>
            <a:r>
              <a:rPr lang="en-US" dirty="0"/>
              <a:t>The primary site of infection in the lungs, known as the "</a:t>
            </a:r>
            <a:r>
              <a:rPr lang="en-US" dirty="0" err="1"/>
              <a:t>Ghon</a:t>
            </a:r>
            <a:r>
              <a:rPr lang="en-US" dirty="0"/>
              <a:t> focus", is generally located in either the upper part of the lower lobe, or the lower part of the upper </a:t>
            </a:r>
            <a:r>
              <a:rPr lang="en-US" dirty="0" smtClean="0"/>
              <a:t>lobe.</a:t>
            </a:r>
            <a:r>
              <a:rPr lang="en-US" dirty="0"/>
              <a:t> </a:t>
            </a:r>
            <a:r>
              <a:rPr lang="en-US" dirty="0" smtClean="0"/>
              <a:t>The </a:t>
            </a:r>
            <a:r>
              <a:rPr lang="en-US" dirty="0" err="1" smtClean="0"/>
              <a:t>hematogenous</a:t>
            </a:r>
            <a:r>
              <a:rPr lang="en-US" dirty="0" smtClean="0"/>
              <a:t> </a:t>
            </a:r>
            <a:r>
              <a:rPr lang="en-US" dirty="0"/>
              <a:t>transmission </a:t>
            </a:r>
            <a:r>
              <a:rPr lang="en-US" dirty="0" smtClean="0"/>
              <a:t>from lungs spread </a:t>
            </a:r>
            <a:r>
              <a:rPr lang="en-US" dirty="0"/>
              <a:t>infection to more distant sites, such as peripheral lymph nodes, the kidneys, the brain, and the </a:t>
            </a:r>
            <a:r>
              <a:rPr lang="en-US" dirty="0" smtClean="0"/>
              <a:t>bones. </a:t>
            </a:r>
            <a:r>
              <a:rPr lang="en-US" dirty="0"/>
              <a:t> All parts of the body can be affected by the disease, though for unknown reasons it rarely affects the heart, skeletal muscles, pancreas, or </a:t>
            </a:r>
            <a:r>
              <a:rPr lang="en-US" dirty="0" smtClean="0"/>
              <a:t>thyroid</a:t>
            </a:r>
            <a:endParaRPr lang="en-US" dirty="0"/>
          </a:p>
          <a:p>
            <a:r>
              <a:rPr lang="en-US" dirty="0" smtClean="0"/>
              <a:t> </a:t>
            </a:r>
            <a:endParaRPr lang="en-US" dirty="0"/>
          </a:p>
        </p:txBody>
      </p:sp>
    </p:spTree>
    <p:extLst>
      <p:ext uri="{BB962C8B-B14F-4D97-AF65-F5344CB8AC3E}">
        <p14:creationId xmlns:p14="http://schemas.microsoft.com/office/powerpoint/2010/main" val="3763284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419100"/>
            <a:ext cx="11296650" cy="5757863"/>
          </a:xfrm>
        </p:spPr>
        <p:txBody>
          <a:bodyPr/>
          <a:lstStyle/>
          <a:p>
            <a:r>
              <a:rPr lang="en-US" dirty="0"/>
              <a:t>Tuberculosis is classified as one of the granulomatous inflammatory diseases. Macrophages, </a:t>
            </a:r>
            <a:r>
              <a:rPr lang="en-US" dirty="0" err="1"/>
              <a:t>epithelioid</a:t>
            </a:r>
            <a:r>
              <a:rPr lang="en-US" dirty="0"/>
              <a:t> cells, T </a:t>
            </a:r>
            <a:r>
              <a:rPr lang="en-US" dirty="0" smtClean="0"/>
              <a:t>and</a:t>
            </a:r>
            <a:r>
              <a:rPr lang="en-US" dirty="0"/>
              <a:t> B lymphocytes, and fibroblasts aggregate to form </a:t>
            </a:r>
            <a:r>
              <a:rPr lang="en-US" dirty="0" smtClean="0"/>
              <a:t>granulomas, with</a:t>
            </a:r>
            <a:r>
              <a:rPr lang="en-US" dirty="0"/>
              <a:t> lymphocytes surrounding the infected </a:t>
            </a:r>
            <a:r>
              <a:rPr lang="en-US" dirty="0" smtClean="0"/>
              <a:t>macrophages</a:t>
            </a:r>
          </a:p>
          <a:p>
            <a:endParaRPr lang="en-US" dirty="0"/>
          </a:p>
          <a:p>
            <a:r>
              <a:rPr lang="en-US" dirty="0"/>
              <a:t>Bacteria inside the granuloma can become dormant, resulting in latent infection. </a:t>
            </a:r>
            <a:endParaRPr lang="en-US" dirty="0" smtClean="0"/>
          </a:p>
          <a:p>
            <a:r>
              <a:rPr lang="en-US" dirty="0" smtClean="0"/>
              <a:t>Another </a:t>
            </a:r>
            <a:r>
              <a:rPr lang="en-US" dirty="0"/>
              <a:t>feature of the granulomas is the development of abnormal cell death (necrosis) in the center of tubercles. To the naked eye, this has the texture of soft, white cheese and is termed </a:t>
            </a:r>
            <a:r>
              <a:rPr lang="en-US" dirty="0" err="1"/>
              <a:t>caseous</a:t>
            </a:r>
            <a:r>
              <a:rPr lang="en-US" dirty="0"/>
              <a:t> necrosis</a:t>
            </a:r>
          </a:p>
        </p:txBody>
      </p:sp>
    </p:spTree>
    <p:extLst>
      <p:ext uri="{BB962C8B-B14F-4D97-AF65-F5344CB8AC3E}">
        <p14:creationId xmlns:p14="http://schemas.microsoft.com/office/powerpoint/2010/main" val="3362180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761" y="296214"/>
            <a:ext cx="11320529" cy="5880749"/>
          </a:xfrm>
        </p:spPr>
        <p:txBody>
          <a:bodyPr>
            <a:normAutofit fontScale="92500"/>
          </a:bodyPr>
          <a:lstStyle/>
          <a:p>
            <a:r>
              <a:rPr lang="en-US" dirty="0"/>
              <a:t>Complications</a:t>
            </a:r>
          </a:p>
          <a:p>
            <a:pPr marL="0" indent="0">
              <a:buNone/>
            </a:pPr>
            <a:r>
              <a:rPr lang="en-US" dirty="0"/>
              <a:t>Without treatment, tuberculosis can be fatal. Untreated active disease typically affects your lungs, but it can spread to other parts of your body through your bloodstream. Examples of tuberculosis complications include:</a:t>
            </a:r>
          </a:p>
          <a:p>
            <a:r>
              <a:rPr lang="en-US" b="1" dirty="0"/>
              <a:t>Spinal pain.</a:t>
            </a:r>
            <a:r>
              <a:rPr lang="en-US" dirty="0"/>
              <a:t> Back pain and stiffness are common complications of tuberculosis.</a:t>
            </a:r>
          </a:p>
          <a:p>
            <a:r>
              <a:rPr lang="en-US" b="1" dirty="0"/>
              <a:t>Joint damage.</a:t>
            </a:r>
            <a:r>
              <a:rPr lang="en-US" dirty="0"/>
              <a:t> </a:t>
            </a:r>
            <a:r>
              <a:rPr lang="en-US" dirty="0" err="1"/>
              <a:t>Tuberculous</a:t>
            </a:r>
            <a:r>
              <a:rPr lang="en-US" dirty="0"/>
              <a:t> arthritis usually affects the hips and knees.</a:t>
            </a:r>
          </a:p>
          <a:p>
            <a:r>
              <a:rPr lang="en-US" b="1" dirty="0" smtClean="0"/>
              <a:t>meningitis.</a:t>
            </a:r>
            <a:r>
              <a:rPr lang="en-US" dirty="0"/>
              <a:t> This can cause a lasting or intermittent headache that occurs for weeks. Mental changes also are possible.</a:t>
            </a:r>
          </a:p>
          <a:p>
            <a:r>
              <a:rPr lang="en-US" b="1" dirty="0"/>
              <a:t>Liver or kidney problems.</a:t>
            </a:r>
            <a:r>
              <a:rPr lang="en-US" dirty="0"/>
              <a:t> Your liver and kidneys help filter waste and impurities from your bloodstream. These functions become impaired if the liver or kidneys are affected by tuberculosis.</a:t>
            </a:r>
          </a:p>
          <a:p>
            <a:r>
              <a:rPr lang="en-US" b="1" dirty="0"/>
              <a:t>Heart disorders.</a:t>
            </a:r>
            <a:r>
              <a:rPr lang="en-US" dirty="0"/>
              <a:t> Rarely, tuberculosis can infect the tissues that </a:t>
            </a:r>
            <a:r>
              <a:rPr lang="en-US" dirty="0" smtClean="0"/>
              <a:t>surround heart</a:t>
            </a:r>
            <a:r>
              <a:rPr lang="en-US" dirty="0"/>
              <a:t>, causing inflammation and fluid collections that may interfere with your heart's ability to pump effectively. This condition, called cardiac </a:t>
            </a:r>
            <a:r>
              <a:rPr lang="en-US" dirty="0" err="1"/>
              <a:t>tamponade</a:t>
            </a:r>
            <a:r>
              <a:rPr lang="en-US" dirty="0"/>
              <a:t>, can be fatal.</a:t>
            </a:r>
          </a:p>
          <a:p>
            <a:endParaRPr lang="en-US" dirty="0"/>
          </a:p>
        </p:txBody>
      </p:sp>
    </p:spTree>
    <p:extLst>
      <p:ext uri="{BB962C8B-B14F-4D97-AF65-F5344CB8AC3E}">
        <p14:creationId xmlns:p14="http://schemas.microsoft.com/office/powerpoint/2010/main" val="1742117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ransmission</a:t>
            </a:r>
            <a:endParaRPr lang="en-US" dirty="0"/>
          </a:p>
        </p:txBody>
      </p:sp>
      <p:sp>
        <p:nvSpPr>
          <p:cNvPr id="3" name="Content Placeholder 2"/>
          <p:cNvSpPr>
            <a:spLocks noGrp="1"/>
          </p:cNvSpPr>
          <p:nvPr>
            <p:ph idx="1"/>
          </p:nvPr>
        </p:nvSpPr>
        <p:spPr/>
        <p:txBody>
          <a:bodyPr/>
          <a:lstStyle/>
          <a:p>
            <a:r>
              <a:rPr lang="en-US" dirty="0"/>
              <a:t>Tuberculosis is caused by bacteria that spread from person to person through microscopic droplets released into the air. This can happen when someone with the untreated, active form of tuberculosis coughs, speaks, sneezes, spits, laughs or sings.</a:t>
            </a:r>
          </a:p>
          <a:p>
            <a:r>
              <a:rPr lang="en-US" dirty="0"/>
              <a:t>Although tuberculosis is contagious, it's not easy to catch. You're much more likely to get tuberculosis from someone you live with or work with than from a stranger. Most people with active TB who've had appropriate drug treatment for at least two weeks are no longer contagious.</a:t>
            </a:r>
          </a:p>
          <a:p>
            <a:endParaRPr lang="en-US" dirty="0"/>
          </a:p>
        </p:txBody>
      </p:sp>
    </p:spTree>
    <p:extLst>
      <p:ext uri="{BB962C8B-B14F-4D97-AF65-F5344CB8AC3E}">
        <p14:creationId xmlns:p14="http://schemas.microsoft.com/office/powerpoint/2010/main" val="2399039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606</Words>
  <Application>Microsoft Office PowerPoint</Application>
  <PresentationFormat>Widescreen</PresentationFormat>
  <Paragraphs>119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Tuberculosis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Transmission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27</cp:revision>
  <dcterms:created xsi:type="dcterms:W3CDTF">2020-03-28T11:40:22Z</dcterms:created>
  <dcterms:modified xsi:type="dcterms:W3CDTF">2020-04-08T17:34:16Z</dcterms:modified>
</cp:coreProperties>
</file>