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0" d="100"/>
          <a:sy n="60" d="100"/>
        </p:scale>
        <p:origin x="3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28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6697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2189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6297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2868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73647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629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608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976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3834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978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C859DF-CBC7-43E0-A47C-BACD1C68A35F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A9F9A6-1C6E-47E9-A5C8-3F246D2A59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361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en.wikipedia.org/wiki/File:Japanese_encephalitis_vaccine_%22ENCEVAC%222016.jp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Japanese encephalitis</a:t>
            </a:r>
            <a:r>
              <a:rPr lang="en-US" dirty="0" smtClean="0"/>
              <a:t> (</a:t>
            </a:r>
            <a:r>
              <a:rPr lang="en-US" b="1" dirty="0" smtClean="0"/>
              <a:t>JE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/>
              <a:t>Vandana</a:t>
            </a:r>
            <a:r>
              <a:rPr lang="en-US" dirty="0" smtClean="0"/>
              <a:t> Gupta</a:t>
            </a:r>
          </a:p>
          <a:p>
            <a:r>
              <a:rPr lang="en-US" dirty="0" smtClean="0"/>
              <a:t>Medical microbiology, </a:t>
            </a:r>
            <a:r>
              <a:rPr lang="en-US" dirty="0" err="1" smtClean="0"/>
              <a:t>Sem</a:t>
            </a:r>
            <a:r>
              <a:rPr lang="en-US" dirty="0" smtClean="0"/>
              <a:t> VI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642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Japanese encephalitis</a:t>
            </a:r>
            <a:r>
              <a:rPr lang="en-US" dirty="0" smtClean="0"/>
              <a:t> (</a:t>
            </a:r>
            <a:r>
              <a:rPr lang="en-US" b="1" dirty="0" smtClean="0"/>
              <a:t>JE</a:t>
            </a:r>
            <a:r>
              <a:rPr lang="en-US" dirty="0" smtClean="0"/>
              <a:t>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71977"/>
            <a:ext cx="10515600" cy="500498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An </a:t>
            </a:r>
            <a:r>
              <a:rPr lang="en-US" dirty="0"/>
              <a:t>infection of the brain caused by the Japanese encephalitis virus (JEV). </a:t>
            </a:r>
          </a:p>
          <a:p>
            <a:r>
              <a:rPr lang="en-US" dirty="0"/>
              <a:t>Mostly little or no symptoms, occasional inflammation of the brain occurs</a:t>
            </a:r>
          </a:p>
          <a:p>
            <a:r>
              <a:rPr lang="en-US" dirty="0"/>
              <a:t>Spread by </a:t>
            </a:r>
            <a:r>
              <a:rPr lang="en-US" dirty="0" err="1"/>
              <a:t>Culex</a:t>
            </a:r>
            <a:r>
              <a:rPr lang="en-US" dirty="0"/>
              <a:t> </a:t>
            </a:r>
            <a:r>
              <a:rPr lang="en-US" dirty="0" smtClean="0"/>
              <a:t>mosquitoes </a:t>
            </a:r>
            <a:r>
              <a:rPr lang="en-US" dirty="0"/>
              <a:t>with Pigs and wild birds as reservoir </a:t>
            </a:r>
          </a:p>
          <a:p>
            <a:r>
              <a:rPr lang="en-US" dirty="0"/>
              <a:t>Diagnosis is based on blood or CSF testing.</a:t>
            </a:r>
          </a:p>
          <a:p>
            <a:r>
              <a:rPr lang="en-US" dirty="0"/>
              <a:t>Prevention is generally with the Japanese encephalitis vaccine, which is both safe and </a:t>
            </a:r>
            <a:r>
              <a:rPr lang="en-US" dirty="0" smtClean="0"/>
              <a:t>effective.</a:t>
            </a:r>
            <a:r>
              <a:rPr lang="en-US" dirty="0"/>
              <a:t> Other measures include avoiding mosquito </a:t>
            </a:r>
            <a:r>
              <a:rPr lang="en-US" dirty="0" smtClean="0"/>
              <a:t>bites.</a:t>
            </a:r>
            <a:r>
              <a:rPr lang="en-US" dirty="0"/>
              <a:t> Once infected, there is no specific treatment, with care being </a:t>
            </a:r>
            <a:r>
              <a:rPr lang="en-US" dirty="0" smtClean="0"/>
              <a:t>supportive.</a:t>
            </a:r>
            <a:r>
              <a:rPr lang="en-US" dirty="0"/>
              <a:t> This is generally carried out in </a:t>
            </a:r>
            <a:r>
              <a:rPr lang="en-US" dirty="0" smtClean="0"/>
              <a:t>hospital.</a:t>
            </a:r>
            <a:r>
              <a:rPr lang="en-US" dirty="0"/>
              <a:t> Permanent problems occur in up to half of people who recover from </a:t>
            </a:r>
            <a:r>
              <a:rPr lang="en-US" dirty="0" smtClean="0"/>
              <a:t>JE.</a:t>
            </a:r>
            <a:endParaRPr lang="en-US" dirty="0"/>
          </a:p>
          <a:p>
            <a:r>
              <a:rPr lang="en-US" dirty="0"/>
              <a:t>The disease occurs in Southeast Asia and the Western </a:t>
            </a:r>
            <a:r>
              <a:rPr lang="en-US" dirty="0" smtClean="0"/>
              <a:t>Pacific.</a:t>
            </a:r>
            <a:r>
              <a:rPr lang="en-US" dirty="0"/>
              <a:t> About 3 billion people live in areas where the disease </a:t>
            </a:r>
            <a:r>
              <a:rPr lang="en-US" dirty="0" smtClean="0"/>
              <a:t>occurs. About </a:t>
            </a:r>
            <a:r>
              <a:rPr lang="en-US" dirty="0"/>
              <a:t>68,000 symptomatic cases occur a year, with about 17,000 </a:t>
            </a:r>
            <a:r>
              <a:rPr lang="en-US" dirty="0" smtClean="0"/>
              <a:t>deaths.</a:t>
            </a:r>
            <a:r>
              <a:rPr lang="en-US" dirty="0"/>
              <a:t> Often, cases occur in </a:t>
            </a:r>
            <a:r>
              <a:rPr lang="en-US" dirty="0" smtClean="0"/>
              <a:t>outbreaks.</a:t>
            </a:r>
            <a:r>
              <a:rPr lang="en-US" dirty="0"/>
              <a:t> The disease was first described in </a:t>
            </a:r>
            <a:r>
              <a:rPr lang="en-US" dirty="0" smtClean="0"/>
              <a:t>1871.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921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Signs and symptoms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IP </a:t>
            </a:r>
            <a:r>
              <a:rPr lang="en-US" dirty="0"/>
              <a:t>of 2 to 26 days.</a:t>
            </a:r>
          </a:p>
          <a:p>
            <a:r>
              <a:rPr lang="en-US" dirty="0"/>
              <a:t>Majority of infections are </a:t>
            </a:r>
            <a:r>
              <a:rPr lang="en-US" u="sng" dirty="0"/>
              <a:t>Asymptomatic</a:t>
            </a:r>
            <a:r>
              <a:rPr lang="en-US" dirty="0"/>
              <a:t>: only 1 in 250 </a:t>
            </a:r>
            <a:r>
              <a:rPr lang="en-US" dirty="0" smtClean="0"/>
              <a:t>(0.4%) infections </a:t>
            </a:r>
            <a:r>
              <a:rPr lang="en-US" dirty="0"/>
              <a:t>develop into encephalitis</a:t>
            </a:r>
          </a:p>
          <a:p>
            <a:r>
              <a:rPr lang="en-US" dirty="0"/>
              <a:t>Fever, headache and </a:t>
            </a:r>
            <a:r>
              <a:rPr lang="en-US" u="sng" dirty="0"/>
              <a:t>malaise</a:t>
            </a:r>
            <a:r>
              <a:rPr lang="en-US" dirty="0"/>
              <a:t> are other </a:t>
            </a:r>
            <a:r>
              <a:rPr lang="en-US" u="sng" dirty="0"/>
              <a:t>non-specific symptoms</a:t>
            </a:r>
            <a:r>
              <a:rPr lang="en-US" dirty="0"/>
              <a:t> last for a period of between 1 and 6 days. </a:t>
            </a:r>
          </a:p>
          <a:p>
            <a:r>
              <a:rPr lang="en-US" dirty="0"/>
              <a:t>Acute encephalitic stage include neck rigidity, </a:t>
            </a:r>
            <a:r>
              <a:rPr lang="en-US" u="sng" dirty="0"/>
              <a:t>hemiparesis</a:t>
            </a:r>
            <a:r>
              <a:rPr lang="en-US" dirty="0"/>
              <a:t>, convulsions and fever: 38–41 °C (100.4–105.8 °F). m</a:t>
            </a:r>
            <a:r>
              <a:rPr lang="en-US" u="sng" dirty="0"/>
              <a:t>ental retardation</a:t>
            </a:r>
            <a:r>
              <a:rPr lang="en-US" dirty="0"/>
              <a:t> is usually developed.</a:t>
            </a:r>
          </a:p>
          <a:p>
            <a:r>
              <a:rPr lang="en-US" dirty="0"/>
              <a:t>Mortality generally higher in children. </a:t>
            </a:r>
          </a:p>
          <a:p>
            <a:r>
              <a:rPr lang="en-US" dirty="0" err="1"/>
              <a:t>Transplacental</a:t>
            </a:r>
            <a:r>
              <a:rPr lang="en-US" dirty="0"/>
              <a:t> spread has been noted.</a:t>
            </a:r>
          </a:p>
          <a:p>
            <a:r>
              <a:rPr lang="en-US" dirty="0"/>
              <a:t>Lifelong neurological defects such as deafness, emotional </a:t>
            </a:r>
            <a:r>
              <a:rPr lang="en-US" dirty="0" err="1"/>
              <a:t>lability</a:t>
            </a:r>
            <a:r>
              <a:rPr lang="en-US" dirty="0"/>
              <a:t> and </a:t>
            </a:r>
            <a:r>
              <a:rPr lang="en-US" u="sng" dirty="0"/>
              <a:t>hemiparesis</a:t>
            </a:r>
            <a:r>
              <a:rPr lang="en-US" dirty="0"/>
              <a:t> may occur in those who have had </a:t>
            </a:r>
            <a:r>
              <a:rPr lang="en-US" u="sng" dirty="0"/>
              <a:t>central nervous system</a:t>
            </a:r>
            <a:r>
              <a:rPr lang="en-US" dirty="0"/>
              <a:t> involvement.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8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Etiology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Flaviviridae</a:t>
            </a:r>
            <a:endParaRPr lang="en-US" dirty="0" smtClean="0"/>
          </a:p>
          <a:p>
            <a:r>
              <a:rPr lang="en-US" dirty="0" smtClean="0"/>
              <a:t>+</a:t>
            </a:r>
            <a:r>
              <a:rPr lang="en-US" dirty="0" err="1" smtClean="0"/>
              <a:t>ve</a:t>
            </a:r>
            <a:r>
              <a:rPr lang="en-US" dirty="0" smtClean="0"/>
              <a:t> sense RNA, </a:t>
            </a:r>
            <a:r>
              <a:rPr lang="en-US" dirty="0" err="1" smtClean="0"/>
              <a:t>nonsegmented</a:t>
            </a:r>
            <a:r>
              <a:rPr lang="en-US" dirty="0" smtClean="0"/>
              <a:t> genome </a:t>
            </a:r>
          </a:p>
          <a:p>
            <a:r>
              <a:rPr lang="en-US" dirty="0" smtClean="0"/>
              <a:t>Enveloped</a:t>
            </a:r>
            <a:r>
              <a:rPr lang="en-US" dirty="0"/>
              <a:t>, icosahedral virus closely related to the </a:t>
            </a:r>
            <a:r>
              <a:rPr lang="en-US" u="sng" dirty="0"/>
              <a:t>West Nile virus</a:t>
            </a:r>
            <a:r>
              <a:rPr lang="en-US" dirty="0"/>
              <a:t> and the </a:t>
            </a:r>
            <a:r>
              <a:rPr lang="en-US" u="sng" dirty="0"/>
              <a:t>St. Louis encephalitis</a:t>
            </a:r>
            <a:r>
              <a:rPr lang="en-US" dirty="0"/>
              <a:t> virus.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34843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Diagnosis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 </a:t>
            </a:r>
            <a:endParaRPr lang="en-US" dirty="0"/>
          </a:p>
          <a:p>
            <a:r>
              <a:rPr lang="en-US" dirty="0"/>
              <a:t>Test kits detecting </a:t>
            </a:r>
            <a:r>
              <a:rPr lang="en-US" dirty="0" err="1"/>
              <a:t>IgM</a:t>
            </a:r>
            <a:r>
              <a:rPr lang="en-US" dirty="0"/>
              <a:t> </a:t>
            </a:r>
            <a:r>
              <a:rPr lang="en-US" dirty="0" err="1"/>
              <a:t>Ab</a:t>
            </a:r>
            <a:r>
              <a:rPr lang="en-US" dirty="0"/>
              <a:t> in serum and /or </a:t>
            </a:r>
            <a:r>
              <a:rPr lang="en-US" u="sng" dirty="0"/>
              <a:t>cerebrospinal fluid</a:t>
            </a:r>
            <a:r>
              <a:rPr lang="en-US" dirty="0"/>
              <a:t>, for example by </a:t>
            </a:r>
            <a:r>
              <a:rPr lang="en-US" dirty="0" err="1"/>
              <a:t>IgM</a:t>
            </a:r>
            <a:r>
              <a:rPr lang="en-US" dirty="0"/>
              <a:t> capture </a:t>
            </a:r>
            <a:r>
              <a:rPr lang="en-US" u="sng" dirty="0"/>
              <a:t>ELISA</a:t>
            </a:r>
            <a:r>
              <a:rPr lang="en-US" dirty="0"/>
              <a:t>.</a:t>
            </a:r>
          </a:p>
          <a:p>
            <a:r>
              <a:rPr lang="en-US" dirty="0"/>
              <a:t>JE virus </a:t>
            </a:r>
            <a:r>
              <a:rPr lang="en-US" dirty="0" err="1"/>
              <a:t>IgM</a:t>
            </a:r>
            <a:r>
              <a:rPr lang="en-US" dirty="0"/>
              <a:t> antibodies are usually detectable 3 to 8 days after onset of illness and persist for 30 to 90 days, </a:t>
            </a:r>
          </a:p>
          <a:p>
            <a:r>
              <a:rPr lang="en-US" dirty="0"/>
              <a:t>In fatal cases, nucleic acid amplification, and virus culture of autopsy tissues can be useful. Viral antigen can be shown in tissues by IFM.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64603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pic>
        <p:nvPicPr>
          <p:cNvPr id="7" name="Content Placeholder 6" descr="https://upload.wikimedia.org/wikipedia/commons/thumb/f/f2/Japanese_encephalitis_vaccine_%22ENCEVAC%222016.jpg/220px-Japanese_encephalitis_vaccine_%22ENCEVAC%222016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59800" y="365125"/>
            <a:ext cx="2794000" cy="209550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/>
          <p:cNvSpPr/>
          <p:nvPr/>
        </p:nvSpPr>
        <p:spPr>
          <a:xfrm>
            <a:off x="622850" y="1619424"/>
            <a:ext cx="6096000" cy="459427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Infection with Japanese encephalitis confers lifelong immunity. 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 are currently three </a:t>
            </a:r>
            <a:r>
              <a:rPr lang="en-US" u="sng" dirty="0" smtClean="0">
                <a:solidFill>
                  <a:srgbClr val="0B008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vaccines</a:t>
            </a:r>
            <a:r>
              <a:rPr lang="en-US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available: 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SA14-14-2,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IXIARO/ JESPECT (JEEV)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err="1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ChimeriVax</a:t>
            </a:r>
            <a:r>
              <a:rPr lang="en-US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-JE (marketed as IMOJEV). All current vaccines are based on the genotype III virus.</a:t>
            </a:r>
            <a:endParaRPr lang="en-US" sz="1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boosters  recommended every three years for people who remain at risk</a:t>
            </a: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endParaRPr lang="en-US" sz="1400" dirty="0">
              <a:solidFill>
                <a:srgbClr val="222222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3200" dirty="0" smtClean="0">
                <a:solidFill>
                  <a:srgbClr val="222222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Mosquito population control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4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</a:t>
            </a:r>
            <a:r>
              <a:rPr lang="en-US" dirty="0"/>
              <a:t>specific treatment</a:t>
            </a:r>
          </a:p>
          <a:p>
            <a:r>
              <a:rPr lang="en-US" dirty="0"/>
              <a:t>supportive therapy for </a:t>
            </a:r>
            <a:r>
              <a:rPr lang="en-US" u="sng" dirty="0"/>
              <a:t>feeding</a:t>
            </a:r>
            <a:r>
              <a:rPr lang="en-US" dirty="0"/>
              <a:t>, </a:t>
            </a:r>
            <a:r>
              <a:rPr lang="en-US" u="sng" dirty="0"/>
              <a:t>breathing</a:t>
            </a:r>
            <a:r>
              <a:rPr lang="en-US" dirty="0"/>
              <a:t> or </a:t>
            </a:r>
            <a:r>
              <a:rPr lang="en-US" u="sng" dirty="0" smtClean="0"/>
              <a:t>seizure</a:t>
            </a:r>
            <a:r>
              <a:rPr lang="en-US" dirty="0"/>
              <a:t> control as required. Raised </a:t>
            </a:r>
            <a:r>
              <a:rPr lang="en-US" u="sng" dirty="0"/>
              <a:t>intracranial pressure</a:t>
            </a:r>
            <a:r>
              <a:rPr lang="en-US" dirty="0"/>
              <a:t> may be managed with </a:t>
            </a:r>
            <a:r>
              <a:rPr lang="en-US" u="sng" dirty="0" err="1"/>
              <a:t>mannitol</a:t>
            </a:r>
            <a:endParaRPr lang="en-US" dirty="0"/>
          </a:p>
          <a:p>
            <a:r>
              <a:rPr lang="en-US" dirty="0"/>
              <a:t>There is no </a:t>
            </a:r>
            <a:r>
              <a:rPr lang="en-US" u="sng" dirty="0"/>
              <a:t>transmission</a:t>
            </a:r>
            <a:r>
              <a:rPr lang="en-US" dirty="0"/>
              <a:t> from person to person and therefore patients do not need to be isolated.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8878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79549"/>
            <a:ext cx="10515600" cy="5597414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/>
              <a:t>Epidemiology</a:t>
            </a:r>
            <a:endParaRPr lang="en-US" dirty="0"/>
          </a:p>
          <a:p>
            <a:r>
              <a:rPr lang="en-US" dirty="0"/>
              <a:t>leading cause of viral encephalitis in ASIA, with up to 70,000 cases reported annually, Case-fatality rates range from 0.3% to 60% and depend on the population and age. Rare outbreaks in U.S. territories in the Western Pacific have also occurred. </a:t>
            </a:r>
          </a:p>
          <a:p>
            <a:r>
              <a:rPr lang="en-US" dirty="0"/>
              <a:t>does not usually occur in urban areas.</a:t>
            </a:r>
          </a:p>
          <a:p>
            <a:r>
              <a:rPr lang="en-US" dirty="0"/>
              <a:t>There had been 116 deaths reported in Odisha's backward </a:t>
            </a:r>
            <a:r>
              <a:rPr lang="en-US" dirty="0" err="1"/>
              <a:t>Malkangiri</a:t>
            </a:r>
            <a:r>
              <a:rPr lang="en-US" dirty="0"/>
              <a:t> district of India in 2016</a:t>
            </a:r>
          </a:p>
          <a:p>
            <a:r>
              <a:rPr lang="en-US" dirty="0"/>
              <a:t>Endemic in Gorakhpur in </a:t>
            </a:r>
            <a:r>
              <a:rPr lang="en-US" dirty="0" smtClean="0"/>
              <a:t>UP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b="1" dirty="0"/>
              <a:t>Evolution</a:t>
            </a:r>
            <a:endParaRPr lang="en-US" dirty="0"/>
          </a:p>
          <a:p>
            <a:r>
              <a:rPr lang="en-US" dirty="0"/>
              <a:t>The virus appears to have originated from its ancestral virus in the mid-1500s in the Indonesia-Malaysia region and evolved there into five different genotypes and spread across Asia. </a:t>
            </a:r>
          </a:p>
        </p:txBody>
      </p:sp>
    </p:spTree>
    <p:extLst>
      <p:ext uri="{BB962C8B-B14F-4D97-AF65-F5344CB8AC3E}">
        <p14:creationId xmlns:p14="http://schemas.microsoft.com/office/powerpoint/2010/main" val="38787763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08196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407</TotalTime>
  <Words>67</Words>
  <Application>Microsoft Office PowerPoint</Application>
  <PresentationFormat>Widescreen</PresentationFormat>
  <Paragraphs>48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Office Theme</vt:lpstr>
      <vt:lpstr>Japanese encephalitis (JE)</vt:lpstr>
      <vt:lpstr>Japanese encephalitis (JE) </vt:lpstr>
      <vt:lpstr>Signs and symptoms </vt:lpstr>
      <vt:lpstr>Etiology</vt:lpstr>
      <vt:lpstr>Diagnosis </vt:lpstr>
      <vt:lpstr>Prevention</vt:lpstr>
      <vt:lpstr>Treatment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Japanese encephalitis (JE)</dc:title>
  <dc:creator>admin</dc:creator>
  <cp:lastModifiedBy>admin</cp:lastModifiedBy>
  <cp:revision>5</cp:revision>
  <dcterms:created xsi:type="dcterms:W3CDTF">2020-04-11T08:54:01Z</dcterms:created>
  <dcterms:modified xsi:type="dcterms:W3CDTF">2020-04-11T18:02:21Z</dcterms:modified>
</cp:coreProperties>
</file>