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9" r:id="rId2"/>
    <p:sldId id="294" r:id="rId3"/>
    <p:sldId id="295" r:id="rId4"/>
    <p:sldId id="275" r:id="rId5"/>
    <p:sldId id="260" r:id="rId6"/>
    <p:sldId id="261" r:id="rId7"/>
    <p:sldId id="288" r:id="rId8"/>
    <p:sldId id="272" r:id="rId9"/>
    <p:sldId id="274" r:id="rId10"/>
    <p:sldId id="256" r:id="rId11"/>
    <p:sldId id="284" r:id="rId12"/>
    <p:sldId id="258" r:id="rId13"/>
    <p:sldId id="296" r:id="rId14"/>
    <p:sldId id="283" r:id="rId15"/>
    <p:sldId id="297" r:id="rId16"/>
    <p:sldId id="276" r:id="rId17"/>
    <p:sldId id="257" r:id="rId18"/>
    <p:sldId id="267" r:id="rId19"/>
    <p:sldId id="277" r:id="rId20"/>
    <p:sldId id="280" r:id="rId21"/>
    <p:sldId id="28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FF66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0929"/>
  </p:normalViewPr>
  <p:slideViewPr>
    <p:cSldViewPr>
      <p:cViewPr varScale="1">
        <p:scale>
          <a:sx n="65" d="100"/>
          <a:sy n="65" d="100"/>
        </p:scale>
        <p:origin x="8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37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C9FB6B-8204-41E0-93A4-B3BD4BDB5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65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AAE1A9-778F-46C2-98D0-5B782E476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2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1AC2FF-C687-4632-A8C3-4D6227F2E2A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785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01753-A873-41D8-87C1-6C9B5FB088B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7823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CC602B-4DE9-4A88-A957-75CBEBA90A7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9765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B3D9A-810C-424E-BDCA-93B2E4D42D0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439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5D3F3-F89C-44B1-BE95-820D2E49022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4242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38F0A7-5249-420E-A0C0-DB720D2248A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1820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0423A-DFCD-4729-90C4-42DDCD8249A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71497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6A538-317F-4FD5-B7C3-029B7783208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32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07A71-472D-4D1F-B3EB-8F1CE432453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136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44902-FA70-441C-84D2-00550D37341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3532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C3DDE-4248-4AD5-892D-5AA167F8898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1193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B27F79-4B98-4229-8BC0-CDF3D9F1993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6319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C768E4-1C56-410D-9B2A-1952F05229F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965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CE80B-C314-46C4-8BB8-52E5CAC1B4C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20342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DEED6-F777-42F6-9E52-67383DC5C8C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3364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970D8-AB16-48F2-85E8-4C3733A95D7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43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5624F-F9FB-4757-8C13-C870B9682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D089B-96A3-46C4-BBFD-A81FCE503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6CCFB-3CCA-49C1-961E-36B574501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7E803-18C7-45D5-9B7C-695DDD831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821B0-6EA4-4CA4-9B08-4B55D4527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843F9-A186-43FB-8A03-F9D7928B4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96460-B252-434B-82CC-D6801571F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BDF8D-8962-4637-9069-DCCC48947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756F0-5907-414B-AA13-3F0966C0D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9EA03-84B4-4F73-909B-75DB74501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141E1-3A6D-45CB-8616-8C84F17AC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D8AF74-692F-4E26-A1FB-A46435AD7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nas.org/content/95/23/13363/F3.expansio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533400" y="1371600"/>
            <a:ext cx="7851648" cy="1828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1" u="sng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PRIONS</a:t>
            </a:r>
            <a:r>
              <a:rPr kumimoji="0" lang="en-US" sz="6000" b="0" i="1" u="sng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400" b="0" i="1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400" b="0" i="1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IN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" y="762000"/>
            <a:ext cx="8691563" cy="609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Arial" charset="0"/>
              </a:rPr>
              <a:t>Glasses research in1950’s and 60’s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sz="2800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 dirty="0" smtClean="0">
                <a:latin typeface="Arial" charset="0"/>
              </a:rPr>
              <a:t>Carlton </a:t>
            </a:r>
            <a:r>
              <a:rPr lang="en-US" altLang="en-US" sz="2800" dirty="0">
                <a:latin typeface="Arial" charset="0"/>
              </a:rPr>
              <a:t>Gajdusek receive Nobel Prize in 1976 for proving transmissibility of </a:t>
            </a:r>
            <a:r>
              <a:rPr lang="en-US" altLang="en-US" sz="2800" dirty="0" err="1">
                <a:latin typeface="Arial" charset="0"/>
              </a:rPr>
              <a:t>Kuru</a:t>
            </a:r>
            <a:r>
              <a:rPr lang="en-US" altLang="en-US" sz="2800" dirty="0">
                <a:latin typeface="Arial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sz="2800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Arial" charset="0"/>
              </a:rPr>
              <a:t>In 1982 Stanley </a:t>
            </a:r>
            <a:r>
              <a:rPr lang="en-US" altLang="en-US" sz="2800" dirty="0" err="1">
                <a:latin typeface="Arial" charset="0"/>
              </a:rPr>
              <a:t>Prusiner</a:t>
            </a:r>
            <a:r>
              <a:rPr lang="en-US" altLang="en-US" sz="2800" dirty="0">
                <a:latin typeface="Arial" charset="0"/>
              </a:rPr>
              <a:t> -concluded no NA, first named “</a:t>
            </a:r>
            <a:r>
              <a:rPr lang="en-US" altLang="en-US" sz="2800" dirty="0" err="1">
                <a:latin typeface="Arial" charset="0"/>
              </a:rPr>
              <a:t>proteinaceous</a:t>
            </a:r>
            <a:r>
              <a:rPr lang="en-US" altLang="en-US" sz="2800" dirty="0">
                <a:latin typeface="Arial" charset="0"/>
              </a:rPr>
              <a:t> infectious particles that resist inactivation by procedures that modify nucleic acids” as PRIONS-received Nobel Prize in 1997.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sz="2800" dirty="0">
              <a:latin typeface="Arial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28600" y="0"/>
            <a:ext cx="8839200" cy="83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3600">
                <a:solidFill>
                  <a:schemeClr val="tx2"/>
                </a:solidFill>
                <a:latin typeface="Arial" charset="0"/>
              </a:rPr>
              <a:t>Major Contributors to the History of Prions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838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Different prions affect different parts of the brain</a:t>
            </a:r>
          </a:p>
        </p:txBody>
      </p:sp>
      <p:grpSp>
        <p:nvGrpSpPr>
          <p:cNvPr id="16387" name="Group 7"/>
          <p:cNvGrpSpPr>
            <a:grpSpLocks/>
          </p:cNvGrpSpPr>
          <p:nvPr/>
        </p:nvGrpSpPr>
        <p:grpSpPr bwMode="auto">
          <a:xfrm>
            <a:off x="1960563" y="1866900"/>
            <a:ext cx="5224462" cy="3125788"/>
            <a:chOff x="0" y="1969"/>
            <a:chExt cx="3291" cy="1969"/>
          </a:xfrm>
        </p:grpSpPr>
        <p:sp>
          <p:nvSpPr>
            <p:cNvPr id="16391" name="Rectangle 4"/>
            <p:cNvSpPr>
              <a:spLocks noChangeArrowheads="1"/>
            </p:cNvSpPr>
            <p:nvPr/>
          </p:nvSpPr>
          <p:spPr bwMode="auto">
            <a:xfrm>
              <a:off x="0" y="1969"/>
              <a:ext cx="3291" cy="1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2" name="Rectangle 5"/>
            <p:cNvSpPr>
              <a:spLocks noChangeArrowheads="1"/>
            </p:cNvSpPr>
            <p:nvPr/>
          </p:nvSpPr>
          <p:spPr bwMode="auto">
            <a:xfrm>
              <a:off x="0" y="1969"/>
              <a:ext cx="3291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r>
                <a:rPr lang="en-US" sz="800">
                  <a:latin typeface="Verdana" pitchFamily="34" charset="0"/>
                </a:rPr>
                <a:t>  </a:t>
              </a:r>
              <a:r>
                <a:rPr lang="en-US" sz="15400">
                  <a:latin typeface="Verdana" pitchFamily="34" charset="0"/>
                </a:rPr>
                <a:t> </a:t>
              </a:r>
              <a:r>
                <a:rPr lang="en-US" sz="800">
                  <a:latin typeface="Verdana" pitchFamily="34" charset="0"/>
                </a:rPr>
                <a:t>    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16388" name="Picture 6" descr="br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295400"/>
            <a:ext cx="44958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4724400" y="1371600"/>
            <a:ext cx="42672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solidFill>
                  <a:srgbClr val="99FF66"/>
                </a:solidFill>
                <a:latin typeface="Arial" charset="0"/>
              </a:rPr>
              <a:t>Cerebral cortex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When the cerebral cortex is affected, the symptoms include loss of memory and mental acuity, and sometimes also visual imparement (CJD).</a:t>
            </a:r>
          </a:p>
          <a:p>
            <a:r>
              <a:rPr lang="en-US" sz="2000" b="1" u="sng">
                <a:solidFill>
                  <a:srgbClr val="99FF66"/>
                </a:solidFill>
                <a:latin typeface="Arial" charset="0"/>
              </a:rPr>
              <a:t>Thalamus</a:t>
            </a:r>
            <a:r>
              <a:rPr lang="en-US" sz="2000">
                <a:latin typeface="Arial" charset="0"/>
              </a:rPr>
              <a:t> Damage to the thalamus may result in insomnia (FFI). </a:t>
            </a:r>
          </a:p>
          <a:p>
            <a:r>
              <a:rPr lang="en-US" sz="2000" b="1" u="sng">
                <a:solidFill>
                  <a:srgbClr val="99FF66"/>
                </a:solidFill>
                <a:latin typeface="Arial" charset="0"/>
              </a:rPr>
              <a:t>Cerebellum</a:t>
            </a:r>
            <a:r>
              <a:rPr lang="en-US" sz="2000">
                <a:latin typeface="Arial" charset="0"/>
              </a:rPr>
              <a:t> Damage to the cerebellum results in problems to coordinate body movements and difficulties to walk (kuru, GSS). </a:t>
            </a:r>
          </a:p>
          <a:p>
            <a:r>
              <a:rPr lang="en-US" sz="2000" b="1" u="sng">
                <a:solidFill>
                  <a:srgbClr val="99FF66"/>
                </a:solidFill>
                <a:latin typeface="Arial" charset="0"/>
              </a:rPr>
              <a:t>Brain stem</a:t>
            </a:r>
            <a:r>
              <a:rPr lang="en-US" sz="2000">
                <a:latin typeface="Arial" charset="0"/>
              </a:rPr>
              <a:t> In the mad cow disease (BSE), the brain stem is affected. </a:t>
            </a:r>
          </a:p>
        </p:txBody>
      </p:sp>
      <p:sp>
        <p:nvSpPr>
          <p:cNvPr id="16390" name="Line 12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1600200"/>
            <a:ext cx="8839200" cy="3962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Convert </a:t>
            </a:r>
            <a:r>
              <a:rPr lang="en-US" altLang="en-US" dirty="0" err="1" smtClean="0">
                <a:latin typeface="Arial" pitchFamily="34" charset="0"/>
                <a:cs typeface="Arial" pitchFamily="34" charset="0"/>
              </a:rPr>
              <a:t>PrPc</a:t>
            </a: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en-US" dirty="0">
                <a:latin typeface="Arial" pitchFamily="34" charset="0"/>
                <a:cs typeface="Arial" pitchFamily="34" charset="0"/>
              </a:rPr>
              <a:t>into </a:t>
            </a:r>
            <a:r>
              <a:rPr lang="en-US" altLang="en-US" dirty="0" err="1" smtClean="0">
                <a:latin typeface="Arial" pitchFamily="34" charset="0"/>
                <a:cs typeface="Arial" pitchFamily="34" charset="0"/>
              </a:rPr>
              <a:t>PrPSc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PrPc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readily digested by Protease K and can be liberated from the cell surface in vitro by enzyme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phosphoinositide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phospholipase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(PI-PLC).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Play important role in cell-cell adhesion and intracellular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signalling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dirty="0" err="1" smtClean="0">
                <a:latin typeface="Arial" pitchFamily="34" charset="0"/>
                <a:cs typeface="Arial" pitchFamily="34" charset="0"/>
              </a:rPr>
              <a:t>PrPSc</a:t>
            </a: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 has identical primary structure but different beta structures leading to resistance of protease cleavage.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Brain tissue collects </a:t>
            </a:r>
            <a:r>
              <a:rPr lang="en-US" altLang="en-US" dirty="0" err="1">
                <a:latin typeface="Arial" pitchFamily="34" charset="0"/>
                <a:cs typeface="Arial" pitchFamily="34" charset="0"/>
              </a:rPr>
              <a:t>PrPSc</a:t>
            </a:r>
            <a:r>
              <a:rPr lang="en-US" altLang="en-US" dirty="0">
                <a:latin typeface="Arial" pitchFamily="34" charset="0"/>
                <a:cs typeface="Arial" pitchFamily="34" charset="0"/>
              </a:rPr>
              <a:t> causing too much protein accumulation.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Distinguished by nerve cell death causing large vacuoles and plaques in brain tissue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76200"/>
            <a:ext cx="82296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4400">
                <a:solidFill>
                  <a:schemeClr val="tx2"/>
                </a:solidFill>
                <a:latin typeface="Arial" charset="0"/>
              </a:rPr>
              <a:t>Effect of prions on neural tissue</a:t>
            </a:r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Electron Micrographs showing :</a:t>
            </a:r>
            <a:br>
              <a:rPr lang="en-US" sz="2800" dirty="0" smtClean="0"/>
            </a:br>
            <a:r>
              <a:rPr lang="en-US" sz="2800" dirty="0" smtClean="0"/>
              <a:t>A.    </a:t>
            </a:r>
            <a:r>
              <a:rPr lang="en-US" sz="2800" dirty="0" err="1" smtClean="0"/>
              <a:t>PrP</a:t>
            </a:r>
            <a:r>
              <a:rPr lang="en-US" sz="2800" dirty="0" smtClean="0"/>
              <a:t> Protein.</a:t>
            </a:r>
            <a:br>
              <a:rPr lang="en-US" sz="2800" dirty="0" smtClean="0"/>
            </a:br>
            <a:r>
              <a:rPr lang="en-US" sz="2800" dirty="0" smtClean="0"/>
              <a:t>B.     </a:t>
            </a:r>
            <a:r>
              <a:rPr lang="en-US" sz="2800" dirty="0" err="1" smtClean="0"/>
              <a:t>PrPSc</a:t>
            </a:r>
            <a:r>
              <a:rPr lang="en-US" sz="2800" dirty="0" smtClean="0"/>
              <a:t> Protein.</a:t>
            </a:r>
            <a:br>
              <a:rPr lang="en-US" sz="2800" dirty="0" smtClean="0"/>
            </a:br>
            <a:r>
              <a:rPr lang="en-US" sz="2800" dirty="0" smtClean="0"/>
              <a:t>C.     </a:t>
            </a:r>
            <a:r>
              <a:rPr lang="en-US" sz="2800" dirty="0" err="1" smtClean="0"/>
              <a:t>Prion</a:t>
            </a:r>
            <a:r>
              <a:rPr lang="en-US" sz="2800" dirty="0" smtClean="0"/>
              <a:t> rods composed of </a:t>
            </a:r>
            <a:r>
              <a:rPr lang="en-US" sz="2800" dirty="0" err="1" smtClean="0"/>
              <a:t>PrPsc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794" name="Picture 2" descr="Figure 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86000"/>
            <a:ext cx="62484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304800" y="76200"/>
            <a:ext cx="7391400" cy="83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3200" dirty="0">
                <a:solidFill>
                  <a:schemeClr val="tx2"/>
                </a:solidFill>
              </a:rPr>
              <a:t>How do </a:t>
            </a:r>
            <a:r>
              <a:rPr lang="en-US" altLang="en-US" sz="3200" dirty="0" err="1">
                <a:solidFill>
                  <a:schemeClr val="tx2"/>
                </a:solidFill>
              </a:rPr>
              <a:t>prions</a:t>
            </a:r>
            <a:r>
              <a:rPr lang="en-US" altLang="en-US" sz="3200" dirty="0">
                <a:solidFill>
                  <a:schemeClr val="tx2"/>
                </a:solidFill>
              </a:rPr>
              <a:t> function</a:t>
            </a:r>
            <a:r>
              <a:rPr lang="en-US" altLang="en-US" sz="3200" dirty="0" smtClean="0">
                <a:solidFill>
                  <a:schemeClr val="tx2"/>
                </a:solidFill>
              </a:rPr>
              <a:t>? (</a:t>
            </a:r>
            <a:r>
              <a:rPr lang="en-US" altLang="en-US" sz="3200" dirty="0" err="1" smtClean="0">
                <a:solidFill>
                  <a:schemeClr val="tx2"/>
                </a:solidFill>
              </a:rPr>
              <a:t>prion</a:t>
            </a:r>
            <a:r>
              <a:rPr lang="en-US" altLang="en-US" sz="3200" dirty="0" smtClean="0">
                <a:solidFill>
                  <a:schemeClr val="tx2"/>
                </a:solidFill>
              </a:rPr>
              <a:t> hypothesis)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grpSp>
        <p:nvGrpSpPr>
          <p:cNvPr id="18435" name="Group 14"/>
          <p:cNvGrpSpPr>
            <a:grpSpLocks/>
          </p:cNvGrpSpPr>
          <p:nvPr/>
        </p:nvGrpSpPr>
        <p:grpSpPr bwMode="auto">
          <a:xfrm>
            <a:off x="1879600" y="1706563"/>
            <a:ext cx="5384800" cy="3446462"/>
            <a:chOff x="0" y="1969"/>
            <a:chExt cx="3392" cy="2171"/>
          </a:xfrm>
        </p:grpSpPr>
        <p:sp>
          <p:nvSpPr>
            <p:cNvPr id="18451" name="Rectangle 9"/>
            <p:cNvSpPr>
              <a:spLocks noChangeArrowheads="1"/>
            </p:cNvSpPr>
            <p:nvPr/>
          </p:nvSpPr>
          <p:spPr bwMode="auto">
            <a:xfrm>
              <a:off x="0" y="1969"/>
              <a:ext cx="3291" cy="1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8452" name="Group 13"/>
            <p:cNvGrpSpPr>
              <a:grpSpLocks/>
            </p:cNvGrpSpPr>
            <p:nvPr/>
          </p:nvGrpSpPr>
          <p:grpSpPr bwMode="auto">
            <a:xfrm>
              <a:off x="0" y="1969"/>
              <a:ext cx="3392" cy="2171"/>
              <a:chOff x="0" y="2104"/>
              <a:chExt cx="3392" cy="2171"/>
            </a:xfrm>
          </p:grpSpPr>
          <p:sp>
            <p:nvSpPr>
              <p:cNvPr id="18453" name="Rectangle 10"/>
              <p:cNvSpPr>
                <a:spLocks noChangeArrowheads="1"/>
              </p:cNvSpPr>
              <p:nvPr/>
            </p:nvSpPr>
            <p:spPr bwMode="auto">
              <a:xfrm>
                <a:off x="0" y="2104"/>
                <a:ext cx="3291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454" name="Rectangle 11"/>
              <p:cNvSpPr>
                <a:spLocks noChangeArrowheads="1"/>
              </p:cNvSpPr>
              <p:nvPr/>
            </p:nvSpPr>
            <p:spPr bwMode="auto">
              <a:xfrm>
                <a:off x="0" y="2104"/>
                <a:ext cx="3392" cy="2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3366"/>
                    </a:solidFill>
                    <a:latin typeface="Arial" charset="0"/>
                    <a:cs typeface="Arial" charset="0"/>
                  </a:rPr>
                  <a:t>  </a:t>
                </a:r>
                <a:r>
                  <a:rPr lang="en-US" sz="18800" b="1">
                    <a:solidFill>
                      <a:srgbClr val="003366"/>
                    </a:solidFill>
                    <a:latin typeface="Arial" charset="0"/>
                    <a:cs typeface="Arial" charset="0"/>
                  </a:rPr>
                  <a:t> </a:t>
                </a:r>
                <a:r>
                  <a:rPr lang="en-US" sz="1600" b="1">
                    <a:solidFill>
                      <a:srgbClr val="003366"/>
                    </a:solidFill>
                    <a:latin typeface="Arial" charset="0"/>
                    <a:cs typeface="Arial" charset="0"/>
                  </a:rPr>
                  <a:t>                                                                                        </a:t>
                </a:r>
              </a:p>
              <a:p>
                <a:pPr eaLnBrk="0" hangingPunct="0"/>
                <a:endParaRPr lang="en-US" sz="1600" b="1">
                  <a:solidFill>
                    <a:srgbClr val="003366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18436" name="Picture 12" descr="pr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0937" y="914400"/>
            <a:ext cx="6342063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7" name="Group 18"/>
          <p:cNvGrpSpPr>
            <a:grpSpLocks/>
          </p:cNvGrpSpPr>
          <p:nvPr/>
        </p:nvGrpSpPr>
        <p:grpSpPr bwMode="auto">
          <a:xfrm>
            <a:off x="1960563" y="1866900"/>
            <a:ext cx="5224462" cy="3125788"/>
            <a:chOff x="0" y="1969"/>
            <a:chExt cx="3291" cy="1969"/>
          </a:xfrm>
        </p:grpSpPr>
        <p:sp>
          <p:nvSpPr>
            <p:cNvPr id="18449" name="Rectangle 15"/>
            <p:cNvSpPr>
              <a:spLocks noChangeArrowheads="1"/>
            </p:cNvSpPr>
            <p:nvPr/>
          </p:nvSpPr>
          <p:spPr bwMode="auto">
            <a:xfrm>
              <a:off x="0" y="1969"/>
              <a:ext cx="3291" cy="1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0" name="Rectangle 16"/>
            <p:cNvSpPr>
              <a:spLocks noChangeArrowheads="1"/>
            </p:cNvSpPr>
            <p:nvPr/>
          </p:nvSpPr>
          <p:spPr bwMode="auto">
            <a:xfrm>
              <a:off x="0" y="1969"/>
              <a:ext cx="3291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>
                  <a:latin typeface="Verdana" pitchFamily="34" charset="0"/>
                </a:rPr>
                <a:t>  </a:t>
              </a:r>
              <a:r>
                <a:rPr lang="en-US" sz="6700">
                  <a:latin typeface="Verdana" pitchFamily="34" charset="0"/>
                </a:rPr>
                <a:t> </a:t>
              </a:r>
              <a:r>
                <a:rPr lang="en-US" sz="800">
                  <a:latin typeface="Verdana" pitchFamily="34" charset="0"/>
                </a:rPr>
                <a:t>                             </a:t>
              </a:r>
            </a:p>
          </p:txBody>
        </p:sp>
      </p:grpSp>
      <p:pic>
        <p:nvPicPr>
          <p:cNvPr id="18438" name="Picture 17" descr="prp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581400"/>
            <a:ext cx="112077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9" name="Group 22"/>
          <p:cNvGrpSpPr>
            <a:grpSpLocks/>
          </p:cNvGrpSpPr>
          <p:nvPr/>
        </p:nvGrpSpPr>
        <p:grpSpPr bwMode="auto">
          <a:xfrm>
            <a:off x="1960563" y="1866900"/>
            <a:ext cx="5224462" cy="3125788"/>
            <a:chOff x="0" y="1969"/>
            <a:chExt cx="3291" cy="1969"/>
          </a:xfrm>
        </p:grpSpPr>
        <p:sp>
          <p:nvSpPr>
            <p:cNvPr id="18447" name="Rectangle 19"/>
            <p:cNvSpPr>
              <a:spLocks noChangeArrowheads="1"/>
            </p:cNvSpPr>
            <p:nvPr/>
          </p:nvSpPr>
          <p:spPr bwMode="auto">
            <a:xfrm>
              <a:off x="0" y="1969"/>
              <a:ext cx="3291" cy="1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8" name="Rectangle 20"/>
            <p:cNvSpPr>
              <a:spLocks noChangeArrowheads="1"/>
            </p:cNvSpPr>
            <p:nvPr/>
          </p:nvSpPr>
          <p:spPr bwMode="auto">
            <a:xfrm>
              <a:off x="0" y="1969"/>
              <a:ext cx="3291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>
                  <a:latin typeface="Verdana" pitchFamily="34" charset="0"/>
                </a:rPr>
                <a:t>  </a:t>
              </a:r>
              <a:r>
                <a:rPr lang="en-US" sz="6700">
                  <a:latin typeface="Verdana" pitchFamily="34" charset="0"/>
                </a:rPr>
                <a:t> </a:t>
              </a:r>
              <a:r>
                <a:rPr lang="en-US" sz="800">
                  <a:latin typeface="Verdana" pitchFamily="34" charset="0"/>
                </a:rPr>
                <a:t>                             </a:t>
              </a:r>
            </a:p>
          </p:txBody>
        </p:sp>
      </p:grpSp>
      <p:pic>
        <p:nvPicPr>
          <p:cNvPr id="18440" name="Picture 21" descr="prps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800600"/>
            <a:ext cx="112077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Rectangle 24"/>
          <p:cNvSpPr>
            <a:spLocks noChangeArrowheads="1"/>
          </p:cNvSpPr>
          <p:nvPr/>
        </p:nvSpPr>
        <p:spPr bwMode="auto">
          <a:xfrm>
            <a:off x="1676400" y="49276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/>
              <a:t>PrP</a:t>
            </a:r>
            <a:r>
              <a:rPr lang="en-US" altLang="en-US" baseline="30000"/>
              <a:t>Sc</a:t>
            </a:r>
            <a:endParaRPr lang="en-US" baseline="30000"/>
          </a:p>
        </p:txBody>
      </p:sp>
      <p:sp>
        <p:nvSpPr>
          <p:cNvPr id="18442" name="Rectangle 25"/>
          <p:cNvSpPr>
            <a:spLocks noChangeArrowheads="1"/>
          </p:cNvSpPr>
          <p:nvPr/>
        </p:nvSpPr>
        <p:spPr bwMode="auto">
          <a:xfrm>
            <a:off x="1295400" y="3581400"/>
            <a:ext cx="71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/>
              <a:t>PrP</a:t>
            </a:r>
            <a:r>
              <a:rPr lang="en-US" altLang="en-US" baseline="30000"/>
              <a:t>c</a:t>
            </a:r>
            <a:endParaRPr lang="en-US" baseline="30000"/>
          </a:p>
        </p:txBody>
      </p:sp>
      <p:grpSp>
        <p:nvGrpSpPr>
          <p:cNvPr id="18443" name="Group 28"/>
          <p:cNvGrpSpPr>
            <a:grpSpLocks/>
          </p:cNvGrpSpPr>
          <p:nvPr/>
        </p:nvGrpSpPr>
        <p:grpSpPr bwMode="auto">
          <a:xfrm>
            <a:off x="2514600" y="4648200"/>
            <a:ext cx="6629400" cy="914400"/>
            <a:chOff x="0" y="1969"/>
            <a:chExt cx="3291" cy="1969"/>
          </a:xfrm>
        </p:grpSpPr>
        <p:sp>
          <p:nvSpPr>
            <p:cNvPr id="18445" name="Rectangle 26"/>
            <p:cNvSpPr>
              <a:spLocks noChangeArrowheads="1"/>
            </p:cNvSpPr>
            <p:nvPr/>
          </p:nvSpPr>
          <p:spPr bwMode="auto">
            <a:xfrm>
              <a:off x="0" y="1969"/>
              <a:ext cx="3291" cy="1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6" name="Rectangle 27"/>
            <p:cNvSpPr>
              <a:spLocks noChangeArrowheads="1"/>
            </p:cNvSpPr>
            <p:nvPr/>
          </p:nvSpPr>
          <p:spPr bwMode="auto">
            <a:xfrm>
              <a:off x="0" y="1969"/>
              <a:ext cx="3291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Verdana" pitchFamily="34" charset="0"/>
                </a:rPr>
                <a:t>The prion protein exists in two forms. The normal, innocuous protein (PrPc) can change its shape to a harmful, disease-causing form (PrPSc). The conversion from PrPc to PrPSc then proceeds via a chain-reaction. When enough PrPSc proteins have been made they form long filamentous aggregates that gradually damage neuronal tissue. The harmful PrPSc form is very resistant to high temperatures, UV-irradiation and strong degradative enzymes.</a:t>
              </a:r>
            </a:p>
            <a:p>
              <a:pPr eaLnBrk="0" hangingPunct="0"/>
              <a:endParaRPr lang="en-US" sz="1400"/>
            </a:p>
          </p:txBody>
        </p:sp>
      </p:grpSp>
      <p:sp>
        <p:nvSpPr>
          <p:cNvPr id="18444" name="Line 29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483774"/>
              </p:ext>
            </p:extLst>
          </p:nvPr>
        </p:nvGraphicFramePr>
        <p:xfrm>
          <a:off x="609600" y="457200"/>
          <a:ext cx="7924800" cy="5758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47341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PrPc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PrPsc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867712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amino acid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long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(in humans), one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disulfide bond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molecular mass of 35–36 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 a mainly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alpha-helical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structure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amino acid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long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(in humans), one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disulfide bond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molecular mass of 35–36 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Higher proportions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beta sheets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Protease Resistance: 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Heat resistance: 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Soluble: doesn’t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forms aggregates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Insoluble, forms aggregates,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highly structured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amyloid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fibers, which accumulate to form plaques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Catalyze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convertion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PrPc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into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PrPsc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Normal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cellular protein involved in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cell-cell adhesion and intracellular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signalling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bg1"/>
                          </a:solidFill>
                        </a:rPr>
                        <a:t>Role</a:t>
                      </a:r>
                      <a:r>
                        <a:rPr lang="en-US" baseline="0" smtClean="0">
                          <a:solidFill>
                            <a:schemeClr val="bg1"/>
                          </a:solidFill>
                        </a:rPr>
                        <a:t> in SPEs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411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38200" y="1524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4400">
                <a:solidFill>
                  <a:schemeClr val="tx2"/>
                </a:solidFill>
                <a:latin typeface="Arial" charset="0"/>
              </a:rPr>
              <a:t>Prion biology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33400" y="1600200"/>
            <a:ext cx="80772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For a prion (PrP</a:t>
            </a:r>
            <a:r>
              <a:rPr lang="en-US" altLang="en-US" sz="2800" baseline="30000">
                <a:latin typeface="Arial" charset="0"/>
              </a:rPr>
              <a:t>Sc</a:t>
            </a:r>
            <a:r>
              <a:rPr lang="en-US" altLang="en-US" sz="2800">
                <a:latin typeface="Arial" charset="0"/>
              </a:rPr>
              <a:t>) to infect a host, the host must have a recognizable cellular form (PrP</a:t>
            </a:r>
            <a:r>
              <a:rPr lang="en-US" altLang="en-US" sz="2800" baseline="30000">
                <a:latin typeface="Arial" charset="0"/>
              </a:rPr>
              <a:t>c</a:t>
            </a:r>
            <a:r>
              <a:rPr lang="en-US" altLang="en-US" sz="2800">
                <a:latin typeface="Arial" charset="0"/>
              </a:rPr>
              <a:t>) of that prion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Generally, the closer the phylogenetic relationship between the donor host and the recipient, the greater the chance for infection, and the more rapidly symptoms occur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Level of accumulation of prion does not necessarily correspond to level of disease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Mice in which PrP</a:t>
            </a:r>
            <a:r>
              <a:rPr lang="en-US" altLang="en-US" sz="2800" baseline="30000">
                <a:latin typeface="Arial" charset="0"/>
              </a:rPr>
              <a:t>c </a:t>
            </a:r>
            <a:r>
              <a:rPr lang="en-US" altLang="en-US" sz="2800">
                <a:latin typeface="Arial" charset="0"/>
              </a:rPr>
              <a:t>copy is knocked out have altered sleep/wake cycles and circadian rhythm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altLang="en-US" sz="2800">
              <a:latin typeface="Arial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803525" y="0"/>
            <a:ext cx="3430588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4400">
                <a:solidFill>
                  <a:schemeClr val="tx2"/>
                </a:solidFill>
                <a:latin typeface="Arial" charset="0"/>
              </a:rPr>
              <a:t>Prions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81000" y="1066800"/>
            <a:ext cx="8534400" cy="556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Arial" charset="0"/>
              </a:rPr>
              <a:t>First identified with “Spongiform </a:t>
            </a:r>
            <a:r>
              <a:rPr lang="en-US" altLang="en-US" sz="2800" dirty="0" err="1">
                <a:latin typeface="Arial" charset="0"/>
              </a:rPr>
              <a:t>encephalopathies</a:t>
            </a:r>
            <a:r>
              <a:rPr lang="en-US" altLang="en-US" sz="2800" dirty="0">
                <a:latin typeface="Arial" charset="0"/>
              </a:rPr>
              <a:t>”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Arial" charset="0"/>
              </a:rPr>
              <a:t>Characteristics of infection: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Loss of motor control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Dementia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Paralysis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Encephalitis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Widespread neuronal loss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Arial" charset="0"/>
              </a:rPr>
              <a:t>Mode of transmission: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Infectious (including diet, after surgical procedures, corneal transplants etc.)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Arial" charset="0"/>
              </a:rPr>
              <a:t>Hereditary (</a:t>
            </a:r>
            <a:r>
              <a:rPr lang="en-US" altLang="en-US" sz="2800" dirty="0" err="1">
                <a:latin typeface="Arial" charset="0"/>
              </a:rPr>
              <a:t>autosomal</a:t>
            </a:r>
            <a:r>
              <a:rPr lang="en-US" altLang="en-US" sz="2800" dirty="0">
                <a:latin typeface="Arial" charset="0"/>
              </a:rPr>
              <a:t> and </a:t>
            </a:r>
            <a:r>
              <a:rPr lang="en-US" altLang="en-US" sz="2800" dirty="0" smtClean="0">
                <a:latin typeface="Arial" charset="0"/>
              </a:rPr>
              <a:t>dominant mutations)</a:t>
            </a:r>
            <a:endParaRPr lang="en-US" altLang="en-US" sz="2800" dirty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altLang="en-US" sz="2800" dirty="0">
              <a:latin typeface="Arial" charset="0"/>
            </a:endParaRPr>
          </a:p>
        </p:txBody>
      </p:sp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0" y="-16637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pPr lvl="1" eaLnBrk="0" hangingPunct="0"/>
            <a:endParaRPr lang="en-US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0" y="-841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220" name="Group 187"/>
          <p:cNvGrpSpPr>
            <a:grpSpLocks/>
          </p:cNvGrpSpPr>
          <p:nvPr/>
        </p:nvGrpSpPr>
        <p:grpSpPr bwMode="auto">
          <a:xfrm>
            <a:off x="782638" y="304800"/>
            <a:ext cx="7577137" cy="5751513"/>
            <a:chOff x="-25" y="493"/>
            <a:chExt cx="4773" cy="4370"/>
          </a:xfrm>
        </p:grpSpPr>
        <p:grpSp>
          <p:nvGrpSpPr>
            <p:cNvPr id="9224" name="Group 185"/>
            <p:cNvGrpSpPr>
              <a:grpSpLocks/>
            </p:cNvGrpSpPr>
            <p:nvPr/>
          </p:nvGrpSpPr>
          <p:grpSpPr bwMode="auto">
            <a:xfrm>
              <a:off x="0" y="518"/>
              <a:ext cx="4723" cy="4320"/>
              <a:chOff x="0" y="518"/>
              <a:chExt cx="4723" cy="4320"/>
            </a:xfrm>
          </p:grpSpPr>
          <p:grpSp>
            <p:nvGrpSpPr>
              <p:cNvPr id="9226" name="Group 66"/>
              <p:cNvGrpSpPr>
                <a:grpSpLocks/>
              </p:cNvGrpSpPr>
              <p:nvPr/>
            </p:nvGrpSpPr>
            <p:grpSpPr bwMode="auto">
              <a:xfrm>
                <a:off x="0" y="518"/>
                <a:ext cx="2043" cy="288"/>
                <a:chOff x="0" y="518"/>
                <a:chExt cx="2043" cy="288"/>
              </a:xfrm>
            </p:grpSpPr>
            <p:sp>
              <p:nvSpPr>
                <p:cNvPr id="9398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Chemical Treatment:</a:t>
                  </a:r>
                  <a:endParaRPr lang="en-US"/>
                </a:p>
              </p:txBody>
            </p:sp>
            <p:sp>
              <p:nvSpPr>
                <p:cNvPr id="9399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27" name="Group 68"/>
              <p:cNvGrpSpPr>
                <a:grpSpLocks/>
              </p:cNvGrpSpPr>
              <p:nvPr/>
            </p:nvGrpSpPr>
            <p:grpSpPr bwMode="auto">
              <a:xfrm>
                <a:off x="2043" y="518"/>
                <a:ext cx="1269" cy="288"/>
                <a:chOff x="2043" y="518"/>
                <a:chExt cx="1269" cy="288"/>
              </a:xfrm>
            </p:grpSpPr>
            <p:sp>
              <p:nvSpPr>
                <p:cNvPr id="9396" name="Rectangle 6"/>
                <p:cNvSpPr>
                  <a:spLocks noChangeArrowheads="1"/>
                </p:cNvSpPr>
                <p:nvPr/>
              </p:nvSpPr>
              <p:spPr bwMode="auto">
                <a:xfrm>
                  <a:off x="2043" y="518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Concentration</a:t>
                  </a:r>
                </a:p>
              </p:txBody>
            </p:sp>
            <p:sp>
              <p:nvSpPr>
                <p:cNvPr id="9397" name="Rectangle 67"/>
                <p:cNvSpPr>
                  <a:spLocks noChangeArrowheads="1"/>
                </p:cNvSpPr>
                <p:nvPr/>
              </p:nvSpPr>
              <p:spPr bwMode="auto">
                <a:xfrm>
                  <a:off x="2043" y="518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28" name="Group 70"/>
              <p:cNvGrpSpPr>
                <a:grpSpLocks/>
              </p:cNvGrpSpPr>
              <p:nvPr/>
            </p:nvGrpSpPr>
            <p:grpSpPr bwMode="auto">
              <a:xfrm>
                <a:off x="3312" y="518"/>
                <a:ext cx="653" cy="288"/>
                <a:chOff x="3312" y="518"/>
                <a:chExt cx="653" cy="288"/>
              </a:xfrm>
            </p:grpSpPr>
            <p:sp>
              <p:nvSpPr>
                <p:cNvPr id="9394" name="Rectangle 7"/>
                <p:cNvSpPr>
                  <a:spLocks noChangeArrowheads="1"/>
                </p:cNvSpPr>
                <p:nvPr/>
              </p:nvSpPr>
              <p:spPr bwMode="auto">
                <a:xfrm>
                  <a:off x="3312" y="518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PSTV</a:t>
                  </a:r>
                </a:p>
              </p:txBody>
            </p:sp>
            <p:sp>
              <p:nvSpPr>
                <p:cNvPr id="9395" name="Rectangle 69"/>
                <p:cNvSpPr>
                  <a:spLocks noChangeArrowheads="1"/>
                </p:cNvSpPr>
                <p:nvPr/>
              </p:nvSpPr>
              <p:spPr bwMode="auto">
                <a:xfrm>
                  <a:off x="3312" y="518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29" name="Group 72"/>
              <p:cNvGrpSpPr>
                <a:grpSpLocks/>
              </p:cNvGrpSpPr>
              <p:nvPr/>
            </p:nvGrpSpPr>
            <p:grpSpPr bwMode="auto">
              <a:xfrm>
                <a:off x="3965" y="518"/>
                <a:ext cx="758" cy="288"/>
                <a:chOff x="3965" y="518"/>
                <a:chExt cx="758" cy="288"/>
              </a:xfrm>
            </p:grpSpPr>
            <p:sp>
              <p:nvSpPr>
                <p:cNvPr id="9392" name="Rectangle 8"/>
                <p:cNvSpPr>
                  <a:spLocks noChangeArrowheads="1"/>
                </p:cNvSpPr>
                <p:nvPr/>
              </p:nvSpPr>
              <p:spPr bwMode="auto">
                <a:xfrm>
                  <a:off x="3965" y="518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Scrapie</a:t>
                  </a:r>
                </a:p>
              </p:txBody>
            </p:sp>
            <p:sp>
              <p:nvSpPr>
                <p:cNvPr id="9393" name="Rectangle 71"/>
                <p:cNvSpPr>
                  <a:spLocks noChangeArrowheads="1"/>
                </p:cNvSpPr>
                <p:nvPr/>
              </p:nvSpPr>
              <p:spPr bwMode="auto">
                <a:xfrm>
                  <a:off x="3965" y="518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0" name="Group 74"/>
              <p:cNvGrpSpPr>
                <a:grpSpLocks/>
              </p:cNvGrpSpPr>
              <p:nvPr/>
            </p:nvGrpSpPr>
            <p:grpSpPr bwMode="auto">
              <a:xfrm>
                <a:off x="0" y="806"/>
                <a:ext cx="2043" cy="288"/>
                <a:chOff x="0" y="806"/>
                <a:chExt cx="2043" cy="288"/>
              </a:xfrm>
            </p:grpSpPr>
            <p:sp>
              <p:nvSpPr>
                <p:cNvPr id="9390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9391" name="Rectangle 73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1" name="Group 76"/>
              <p:cNvGrpSpPr>
                <a:grpSpLocks/>
              </p:cNvGrpSpPr>
              <p:nvPr/>
            </p:nvGrpSpPr>
            <p:grpSpPr bwMode="auto">
              <a:xfrm>
                <a:off x="2043" y="806"/>
                <a:ext cx="1269" cy="288"/>
                <a:chOff x="2043" y="806"/>
                <a:chExt cx="1269" cy="288"/>
              </a:xfrm>
            </p:grpSpPr>
            <p:sp>
              <p:nvSpPr>
                <p:cNvPr id="938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43" y="806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9389" name="Rectangle 75"/>
                <p:cNvSpPr>
                  <a:spLocks noChangeArrowheads="1"/>
                </p:cNvSpPr>
                <p:nvPr/>
              </p:nvSpPr>
              <p:spPr bwMode="auto">
                <a:xfrm>
                  <a:off x="2043" y="806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2" name="Group 78"/>
              <p:cNvGrpSpPr>
                <a:grpSpLocks/>
              </p:cNvGrpSpPr>
              <p:nvPr/>
            </p:nvGrpSpPr>
            <p:grpSpPr bwMode="auto">
              <a:xfrm>
                <a:off x="3312" y="806"/>
                <a:ext cx="653" cy="288"/>
                <a:chOff x="3312" y="806"/>
                <a:chExt cx="653" cy="288"/>
              </a:xfrm>
            </p:grpSpPr>
            <p:sp>
              <p:nvSpPr>
                <p:cNvPr id="9386" name="Rectangle 11"/>
                <p:cNvSpPr>
                  <a:spLocks noChangeArrowheads="1"/>
                </p:cNvSpPr>
                <p:nvPr/>
              </p:nvSpPr>
              <p:spPr bwMode="auto">
                <a:xfrm>
                  <a:off x="3312" y="806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sz="1800"/>
                    <a:t>(viroid)</a:t>
                  </a:r>
                </a:p>
              </p:txBody>
            </p:sp>
            <p:sp>
              <p:nvSpPr>
                <p:cNvPr id="9387" name="Rectangle 77"/>
                <p:cNvSpPr>
                  <a:spLocks noChangeArrowheads="1"/>
                </p:cNvSpPr>
                <p:nvPr/>
              </p:nvSpPr>
              <p:spPr bwMode="auto">
                <a:xfrm>
                  <a:off x="3312" y="806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3" name="Group 80"/>
              <p:cNvGrpSpPr>
                <a:grpSpLocks/>
              </p:cNvGrpSpPr>
              <p:nvPr/>
            </p:nvGrpSpPr>
            <p:grpSpPr bwMode="auto">
              <a:xfrm>
                <a:off x="3965" y="806"/>
                <a:ext cx="758" cy="288"/>
                <a:chOff x="3965" y="806"/>
                <a:chExt cx="758" cy="288"/>
              </a:xfrm>
            </p:grpSpPr>
            <p:sp>
              <p:nvSpPr>
                <p:cNvPr id="9384" name="Rectangle 12"/>
                <p:cNvSpPr>
                  <a:spLocks noChangeArrowheads="1"/>
                </p:cNvSpPr>
                <p:nvPr/>
              </p:nvSpPr>
              <p:spPr bwMode="auto">
                <a:xfrm>
                  <a:off x="3965" y="806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sz="1800"/>
                    <a:t>(prion)</a:t>
                  </a:r>
                </a:p>
              </p:txBody>
            </p:sp>
            <p:sp>
              <p:nvSpPr>
                <p:cNvPr id="9385" name="Rectangle 79"/>
                <p:cNvSpPr>
                  <a:spLocks noChangeArrowheads="1"/>
                </p:cNvSpPr>
                <p:nvPr/>
              </p:nvSpPr>
              <p:spPr bwMode="auto">
                <a:xfrm>
                  <a:off x="3965" y="806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4" name="Group 82"/>
              <p:cNvGrpSpPr>
                <a:grpSpLocks/>
              </p:cNvGrpSpPr>
              <p:nvPr/>
            </p:nvGrpSpPr>
            <p:grpSpPr bwMode="auto">
              <a:xfrm>
                <a:off x="0" y="1094"/>
                <a:ext cx="2043" cy="288"/>
                <a:chOff x="0" y="1094"/>
                <a:chExt cx="2043" cy="288"/>
              </a:xfrm>
            </p:grpSpPr>
            <p:sp>
              <p:nvSpPr>
                <p:cNvPr id="9382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1094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NH</a:t>
                  </a:r>
                  <a:r>
                    <a:rPr lang="en-US" b="1" baseline="-25000"/>
                    <a:t>2</a:t>
                  </a:r>
                  <a:r>
                    <a:rPr lang="en-US" b="1"/>
                    <a:t>OH </a:t>
                  </a:r>
                  <a:r>
                    <a:rPr lang="en-US" sz="1800" b="1"/>
                    <a:t>(hydroxylamine</a:t>
                  </a:r>
                  <a:r>
                    <a:rPr lang="en-US" b="1"/>
                    <a:t>)</a:t>
                  </a:r>
                  <a:endParaRPr lang="en-US"/>
                </a:p>
              </p:txBody>
            </p:sp>
            <p:sp>
              <p:nvSpPr>
                <p:cNvPr id="9383" name="Rectangle 81"/>
                <p:cNvSpPr>
                  <a:spLocks noChangeArrowheads="1"/>
                </p:cNvSpPr>
                <p:nvPr/>
              </p:nvSpPr>
              <p:spPr bwMode="auto">
                <a:xfrm>
                  <a:off x="0" y="1094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5" name="Group 84"/>
              <p:cNvGrpSpPr>
                <a:grpSpLocks/>
              </p:cNvGrpSpPr>
              <p:nvPr/>
            </p:nvGrpSpPr>
            <p:grpSpPr bwMode="auto">
              <a:xfrm>
                <a:off x="2043" y="1094"/>
                <a:ext cx="1269" cy="288"/>
                <a:chOff x="2043" y="1094"/>
                <a:chExt cx="1269" cy="288"/>
              </a:xfrm>
            </p:grpSpPr>
            <p:sp>
              <p:nvSpPr>
                <p:cNvPr id="9380" name="Rectangle 14"/>
                <p:cNvSpPr>
                  <a:spLocks noChangeArrowheads="1"/>
                </p:cNvSpPr>
                <p:nvPr/>
              </p:nvSpPr>
              <p:spPr bwMode="auto">
                <a:xfrm>
                  <a:off x="2043" y="1094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0.1-0.5mM</a:t>
                  </a:r>
                </a:p>
              </p:txBody>
            </p:sp>
            <p:sp>
              <p:nvSpPr>
                <p:cNvPr id="9381" name="Rectangle 83"/>
                <p:cNvSpPr>
                  <a:spLocks noChangeArrowheads="1"/>
                </p:cNvSpPr>
                <p:nvPr/>
              </p:nvSpPr>
              <p:spPr bwMode="auto">
                <a:xfrm>
                  <a:off x="2043" y="1094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6" name="Group 86"/>
              <p:cNvGrpSpPr>
                <a:grpSpLocks/>
              </p:cNvGrpSpPr>
              <p:nvPr/>
            </p:nvGrpSpPr>
            <p:grpSpPr bwMode="auto">
              <a:xfrm>
                <a:off x="3312" y="1094"/>
                <a:ext cx="653" cy="288"/>
                <a:chOff x="3312" y="1094"/>
                <a:chExt cx="653" cy="288"/>
              </a:xfrm>
            </p:grpSpPr>
            <p:sp>
              <p:nvSpPr>
                <p:cNvPr id="9378" name="Rectangle 15"/>
                <p:cNvSpPr>
                  <a:spLocks noChangeArrowheads="1"/>
                </p:cNvSpPr>
                <p:nvPr/>
              </p:nvSpPr>
              <p:spPr bwMode="auto">
                <a:xfrm>
                  <a:off x="3312" y="1094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79" name="Rectangle 85"/>
                <p:cNvSpPr>
                  <a:spLocks noChangeArrowheads="1"/>
                </p:cNvSpPr>
                <p:nvPr/>
              </p:nvSpPr>
              <p:spPr bwMode="auto">
                <a:xfrm>
                  <a:off x="3312" y="1094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7" name="Group 88"/>
              <p:cNvGrpSpPr>
                <a:grpSpLocks/>
              </p:cNvGrpSpPr>
              <p:nvPr/>
            </p:nvGrpSpPr>
            <p:grpSpPr bwMode="auto">
              <a:xfrm>
                <a:off x="3965" y="1094"/>
                <a:ext cx="758" cy="288"/>
                <a:chOff x="3965" y="1094"/>
                <a:chExt cx="758" cy="288"/>
              </a:xfrm>
            </p:grpSpPr>
            <p:sp>
              <p:nvSpPr>
                <p:cNvPr id="9376" name="Rectangle 16"/>
                <p:cNvSpPr>
                  <a:spLocks noChangeArrowheads="1"/>
                </p:cNvSpPr>
                <p:nvPr/>
              </p:nvSpPr>
              <p:spPr bwMode="auto">
                <a:xfrm>
                  <a:off x="3965" y="1094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77" name="Rectangle 87"/>
                <p:cNvSpPr>
                  <a:spLocks noChangeArrowheads="1"/>
                </p:cNvSpPr>
                <p:nvPr/>
              </p:nvSpPr>
              <p:spPr bwMode="auto">
                <a:xfrm>
                  <a:off x="3965" y="1094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8" name="Group 90"/>
              <p:cNvGrpSpPr>
                <a:grpSpLocks/>
              </p:cNvGrpSpPr>
              <p:nvPr/>
            </p:nvGrpSpPr>
            <p:grpSpPr bwMode="auto">
              <a:xfrm>
                <a:off x="0" y="1382"/>
                <a:ext cx="2043" cy="288"/>
                <a:chOff x="0" y="1382"/>
                <a:chExt cx="2043" cy="288"/>
              </a:xfrm>
            </p:grpSpPr>
            <p:sp>
              <p:nvSpPr>
                <p:cNvPr id="9374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1382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Psoralen (binds NA)</a:t>
                  </a:r>
                  <a:endParaRPr lang="en-US"/>
                </a:p>
              </p:txBody>
            </p:sp>
            <p:sp>
              <p:nvSpPr>
                <p:cNvPr id="9375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1382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39" name="Group 92"/>
              <p:cNvGrpSpPr>
                <a:grpSpLocks/>
              </p:cNvGrpSpPr>
              <p:nvPr/>
            </p:nvGrpSpPr>
            <p:grpSpPr bwMode="auto">
              <a:xfrm>
                <a:off x="2043" y="1382"/>
                <a:ext cx="1269" cy="288"/>
                <a:chOff x="2043" y="1382"/>
                <a:chExt cx="1269" cy="288"/>
              </a:xfrm>
            </p:grpSpPr>
            <p:sp>
              <p:nvSpPr>
                <p:cNvPr id="9372" name="Rectangle 18"/>
                <p:cNvSpPr>
                  <a:spLocks noChangeArrowheads="1"/>
                </p:cNvSpPr>
                <p:nvPr/>
              </p:nvSpPr>
              <p:spPr bwMode="auto">
                <a:xfrm>
                  <a:off x="2043" y="1382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10-500µg/ml</a:t>
                  </a:r>
                </a:p>
              </p:txBody>
            </p:sp>
            <p:sp>
              <p:nvSpPr>
                <p:cNvPr id="9373" name="Rectangle 91"/>
                <p:cNvSpPr>
                  <a:spLocks noChangeArrowheads="1"/>
                </p:cNvSpPr>
                <p:nvPr/>
              </p:nvSpPr>
              <p:spPr bwMode="auto">
                <a:xfrm>
                  <a:off x="2043" y="1382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0" name="Group 94"/>
              <p:cNvGrpSpPr>
                <a:grpSpLocks/>
              </p:cNvGrpSpPr>
              <p:nvPr/>
            </p:nvGrpSpPr>
            <p:grpSpPr bwMode="auto">
              <a:xfrm>
                <a:off x="3312" y="1382"/>
                <a:ext cx="653" cy="288"/>
                <a:chOff x="3312" y="1382"/>
                <a:chExt cx="653" cy="288"/>
              </a:xfrm>
            </p:grpSpPr>
            <p:sp>
              <p:nvSpPr>
                <p:cNvPr id="9370" name="Rectangle 19"/>
                <p:cNvSpPr>
                  <a:spLocks noChangeArrowheads="1"/>
                </p:cNvSpPr>
                <p:nvPr/>
              </p:nvSpPr>
              <p:spPr bwMode="auto">
                <a:xfrm>
                  <a:off x="3312" y="1382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71" name="Rectangle 93"/>
                <p:cNvSpPr>
                  <a:spLocks noChangeArrowheads="1"/>
                </p:cNvSpPr>
                <p:nvPr/>
              </p:nvSpPr>
              <p:spPr bwMode="auto">
                <a:xfrm>
                  <a:off x="3312" y="1382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1" name="Group 96"/>
              <p:cNvGrpSpPr>
                <a:grpSpLocks/>
              </p:cNvGrpSpPr>
              <p:nvPr/>
            </p:nvGrpSpPr>
            <p:grpSpPr bwMode="auto">
              <a:xfrm>
                <a:off x="3965" y="1382"/>
                <a:ext cx="758" cy="288"/>
                <a:chOff x="3965" y="1382"/>
                <a:chExt cx="758" cy="288"/>
              </a:xfrm>
            </p:grpSpPr>
            <p:sp>
              <p:nvSpPr>
                <p:cNvPr id="93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965" y="1382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69" name="Rectangle 95"/>
                <p:cNvSpPr>
                  <a:spLocks noChangeArrowheads="1"/>
                </p:cNvSpPr>
                <p:nvPr/>
              </p:nvSpPr>
              <p:spPr bwMode="auto">
                <a:xfrm>
                  <a:off x="3965" y="1382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2" name="Group 98"/>
              <p:cNvGrpSpPr>
                <a:grpSpLocks/>
              </p:cNvGrpSpPr>
              <p:nvPr/>
            </p:nvGrpSpPr>
            <p:grpSpPr bwMode="auto">
              <a:xfrm>
                <a:off x="0" y="1670"/>
                <a:ext cx="2043" cy="288"/>
                <a:chOff x="0" y="1670"/>
                <a:chExt cx="2043" cy="288"/>
              </a:xfrm>
            </p:grpSpPr>
            <p:sp>
              <p:nvSpPr>
                <p:cNvPr id="9366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1670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Phenol</a:t>
                  </a:r>
                  <a:endParaRPr lang="en-US"/>
                </a:p>
              </p:txBody>
            </p:sp>
            <p:sp>
              <p:nvSpPr>
                <p:cNvPr id="9367" name="Rectangle 97"/>
                <p:cNvSpPr>
                  <a:spLocks noChangeArrowheads="1"/>
                </p:cNvSpPr>
                <p:nvPr/>
              </p:nvSpPr>
              <p:spPr bwMode="auto">
                <a:xfrm>
                  <a:off x="0" y="1670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3" name="Group 100"/>
              <p:cNvGrpSpPr>
                <a:grpSpLocks/>
              </p:cNvGrpSpPr>
              <p:nvPr/>
            </p:nvGrpSpPr>
            <p:grpSpPr bwMode="auto">
              <a:xfrm>
                <a:off x="2043" y="1670"/>
                <a:ext cx="1269" cy="288"/>
                <a:chOff x="2043" y="1670"/>
                <a:chExt cx="1269" cy="288"/>
              </a:xfrm>
            </p:grpSpPr>
            <p:sp>
              <p:nvSpPr>
                <p:cNvPr id="9364" name="Rectangle 22"/>
                <p:cNvSpPr>
                  <a:spLocks noChangeArrowheads="1"/>
                </p:cNvSpPr>
                <p:nvPr/>
              </p:nvSpPr>
              <p:spPr bwMode="auto">
                <a:xfrm>
                  <a:off x="2043" y="1670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Saturated</a:t>
                  </a:r>
                </a:p>
              </p:txBody>
            </p:sp>
            <p:sp>
              <p:nvSpPr>
                <p:cNvPr id="9365" name="Rectangle 99"/>
                <p:cNvSpPr>
                  <a:spLocks noChangeArrowheads="1"/>
                </p:cNvSpPr>
                <p:nvPr/>
              </p:nvSpPr>
              <p:spPr bwMode="auto">
                <a:xfrm>
                  <a:off x="2043" y="1670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4" name="Group 102"/>
              <p:cNvGrpSpPr>
                <a:grpSpLocks/>
              </p:cNvGrpSpPr>
              <p:nvPr/>
            </p:nvGrpSpPr>
            <p:grpSpPr bwMode="auto">
              <a:xfrm>
                <a:off x="3312" y="1670"/>
                <a:ext cx="653" cy="288"/>
                <a:chOff x="3312" y="1670"/>
                <a:chExt cx="653" cy="288"/>
              </a:xfrm>
            </p:grpSpPr>
            <p:sp>
              <p:nvSpPr>
                <p:cNvPr id="9362" name="Rectangle 23"/>
                <p:cNvSpPr>
                  <a:spLocks noChangeArrowheads="1"/>
                </p:cNvSpPr>
                <p:nvPr/>
              </p:nvSpPr>
              <p:spPr bwMode="auto">
                <a:xfrm>
                  <a:off x="3312" y="1670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63" name="Rectangle 101"/>
                <p:cNvSpPr>
                  <a:spLocks noChangeArrowheads="1"/>
                </p:cNvSpPr>
                <p:nvPr/>
              </p:nvSpPr>
              <p:spPr bwMode="auto">
                <a:xfrm>
                  <a:off x="3312" y="1670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5" name="Group 104"/>
              <p:cNvGrpSpPr>
                <a:grpSpLocks/>
              </p:cNvGrpSpPr>
              <p:nvPr/>
            </p:nvGrpSpPr>
            <p:grpSpPr bwMode="auto">
              <a:xfrm>
                <a:off x="3965" y="1670"/>
                <a:ext cx="758" cy="288"/>
                <a:chOff x="3965" y="1670"/>
                <a:chExt cx="758" cy="288"/>
              </a:xfrm>
            </p:grpSpPr>
            <p:sp>
              <p:nvSpPr>
                <p:cNvPr id="9360" name="Rectangle 24"/>
                <p:cNvSpPr>
                  <a:spLocks noChangeArrowheads="1"/>
                </p:cNvSpPr>
                <p:nvPr/>
              </p:nvSpPr>
              <p:spPr bwMode="auto">
                <a:xfrm>
                  <a:off x="3965" y="1670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61" name="Rectangle 103"/>
                <p:cNvSpPr>
                  <a:spLocks noChangeArrowheads="1"/>
                </p:cNvSpPr>
                <p:nvPr/>
              </p:nvSpPr>
              <p:spPr bwMode="auto">
                <a:xfrm>
                  <a:off x="3965" y="1670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6" name="Group 106"/>
              <p:cNvGrpSpPr>
                <a:grpSpLocks/>
              </p:cNvGrpSpPr>
              <p:nvPr/>
            </p:nvGrpSpPr>
            <p:grpSpPr bwMode="auto">
              <a:xfrm>
                <a:off x="0" y="1958"/>
                <a:ext cx="2043" cy="288"/>
                <a:chOff x="0" y="1958"/>
                <a:chExt cx="2043" cy="288"/>
              </a:xfrm>
            </p:grpSpPr>
            <p:sp>
              <p:nvSpPr>
                <p:cNvPr id="9358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958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SDS</a:t>
                  </a:r>
                  <a:endParaRPr lang="en-US"/>
                </a:p>
              </p:txBody>
            </p:sp>
            <p:sp>
              <p:nvSpPr>
                <p:cNvPr id="9359" name="Rectangle 105"/>
                <p:cNvSpPr>
                  <a:spLocks noChangeArrowheads="1"/>
                </p:cNvSpPr>
                <p:nvPr/>
              </p:nvSpPr>
              <p:spPr bwMode="auto">
                <a:xfrm>
                  <a:off x="0" y="1958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7" name="Group 108"/>
              <p:cNvGrpSpPr>
                <a:grpSpLocks/>
              </p:cNvGrpSpPr>
              <p:nvPr/>
            </p:nvGrpSpPr>
            <p:grpSpPr bwMode="auto">
              <a:xfrm>
                <a:off x="2043" y="1958"/>
                <a:ext cx="1269" cy="288"/>
                <a:chOff x="2043" y="1958"/>
                <a:chExt cx="1269" cy="288"/>
              </a:xfrm>
            </p:grpSpPr>
            <p:sp>
              <p:nvSpPr>
                <p:cNvPr id="9356" name="Rectangle 26"/>
                <p:cNvSpPr>
                  <a:spLocks noChangeArrowheads="1"/>
                </p:cNvSpPr>
                <p:nvPr/>
              </p:nvSpPr>
              <p:spPr bwMode="auto">
                <a:xfrm>
                  <a:off x="2043" y="1958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1-10%</a:t>
                  </a:r>
                </a:p>
              </p:txBody>
            </p:sp>
            <p:sp>
              <p:nvSpPr>
                <p:cNvPr id="9357" name="Rectangle 107"/>
                <p:cNvSpPr>
                  <a:spLocks noChangeArrowheads="1"/>
                </p:cNvSpPr>
                <p:nvPr/>
              </p:nvSpPr>
              <p:spPr bwMode="auto">
                <a:xfrm>
                  <a:off x="2043" y="1958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8" name="Group 110"/>
              <p:cNvGrpSpPr>
                <a:grpSpLocks/>
              </p:cNvGrpSpPr>
              <p:nvPr/>
            </p:nvGrpSpPr>
            <p:grpSpPr bwMode="auto">
              <a:xfrm>
                <a:off x="3312" y="1958"/>
                <a:ext cx="653" cy="288"/>
                <a:chOff x="3312" y="1958"/>
                <a:chExt cx="653" cy="288"/>
              </a:xfrm>
            </p:grpSpPr>
            <p:sp>
              <p:nvSpPr>
                <p:cNvPr id="9354" name="Rectangle 27"/>
                <p:cNvSpPr>
                  <a:spLocks noChangeArrowheads="1"/>
                </p:cNvSpPr>
                <p:nvPr/>
              </p:nvSpPr>
              <p:spPr bwMode="auto">
                <a:xfrm>
                  <a:off x="3312" y="1958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55" name="Rectangle 109"/>
                <p:cNvSpPr>
                  <a:spLocks noChangeArrowheads="1"/>
                </p:cNvSpPr>
                <p:nvPr/>
              </p:nvSpPr>
              <p:spPr bwMode="auto">
                <a:xfrm>
                  <a:off x="3312" y="1958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49" name="Group 112"/>
              <p:cNvGrpSpPr>
                <a:grpSpLocks/>
              </p:cNvGrpSpPr>
              <p:nvPr/>
            </p:nvGrpSpPr>
            <p:grpSpPr bwMode="auto">
              <a:xfrm>
                <a:off x="3965" y="1958"/>
                <a:ext cx="758" cy="288"/>
                <a:chOff x="3965" y="1958"/>
                <a:chExt cx="758" cy="288"/>
              </a:xfrm>
            </p:grpSpPr>
            <p:sp>
              <p:nvSpPr>
                <p:cNvPr id="9352" name="Rectangle 28"/>
                <p:cNvSpPr>
                  <a:spLocks noChangeArrowheads="1"/>
                </p:cNvSpPr>
                <p:nvPr/>
              </p:nvSpPr>
              <p:spPr bwMode="auto">
                <a:xfrm>
                  <a:off x="3965" y="1958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53" name="Rectangle 111"/>
                <p:cNvSpPr>
                  <a:spLocks noChangeArrowheads="1"/>
                </p:cNvSpPr>
                <p:nvPr/>
              </p:nvSpPr>
              <p:spPr bwMode="auto">
                <a:xfrm>
                  <a:off x="3965" y="1958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0" name="Group 114"/>
              <p:cNvGrpSpPr>
                <a:grpSpLocks/>
              </p:cNvGrpSpPr>
              <p:nvPr/>
            </p:nvGrpSpPr>
            <p:grpSpPr bwMode="auto">
              <a:xfrm>
                <a:off x="0" y="2246"/>
                <a:ext cx="2043" cy="288"/>
                <a:chOff x="0" y="2246"/>
                <a:chExt cx="2043" cy="288"/>
              </a:xfrm>
            </p:grpSpPr>
            <p:sp>
              <p:nvSpPr>
                <p:cNvPr id="9350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2246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Zn2+</a:t>
                  </a:r>
                  <a:endParaRPr lang="en-US"/>
                </a:p>
              </p:txBody>
            </p:sp>
            <p:sp>
              <p:nvSpPr>
                <p:cNvPr id="9351" name="Rectangle 113"/>
                <p:cNvSpPr>
                  <a:spLocks noChangeArrowheads="1"/>
                </p:cNvSpPr>
                <p:nvPr/>
              </p:nvSpPr>
              <p:spPr bwMode="auto">
                <a:xfrm>
                  <a:off x="0" y="2246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1" name="Group 116"/>
              <p:cNvGrpSpPr>
                <a:grpSpLocks/>
              </p:cNvGrpSpPr>
              <p:nvPr/>
            </p:nvGrpSpPr>
            <p:grpSpPr bwMode="auto">
              <a:xfrm>
                <a:off x="2043" y="2246"/>
                <a:ext cx="1269" cy="288"/>
                <a:chOff x="2043" y="2246"/>
                <a:chExt cx="1269" cy="288"/>
              </a:xfrm>
            </p:grpSpPr>
            <p:sp>
              <p:nvSpPr>
                <p:cNvPr id="934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43" y="2246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2mM</a:t>
                  </a:r>
                </a:p>
              </p:txBody>
            </p:sp>
            <p:sp>
              <p:nvSpPr>
                <p:cNvPr id="9349" name="Rectangle 115"/>
                <p:cNvSpPr>
                  <a:spLocks noChangeArrowheads="1"/>
                </p:cNvSpPr>
                <p:nvPr/>
              </p:nvSpPr>
              <p:spPr bwMode="auto">
                <a:xfrm>
                  <a:off x="2043" y="2246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2" name="Group 118"/>
              <p:cNvGrpSpPr>
                <a:grpSpLocks/>
              </p:cNvGrpSpPr>
              <p:nvPr/>
            </p:nvGrpSpPr>
            <p:grpSpPr bwMode="auto">
              <a:xfrm>
                <a:off x="3312" y="2246"/>
                <a:ext cx="653" cy="288"/>
                <a:chOff x="3312" y="2246"/>
                <a:chExt cx="653" cy="288"/>
              </a:xfrm>
            </p:grpSpPr>
            <p:sp>
              <p:nvSpPr>
                <p:cNvPr id="9346" name="Rectangle 31"/>
                <p:cNvSpPr>
                  <a:spLocks noChangeArrowheads="1"/>
                </p:cNvSpPr>
                <p:nvPr/>
              </p:nvSpPr>
              <p:spPr bwMode="auto">
                <a:xfrm>
                  <a:off x="3312" y="2246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47" name="Rectangle 117"/>
                <p:cNvSpPr>
                  <a:spLocks noChangeArrowheads="1"/>
                </p:cNvSpPr>
                <p:nvPr/>
              </p:nvSpPr>
              <p:spPr bwMode="auto">
                <a:xfrm>
                  <a:off x="3312" y="2246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3" name="Group 120"/>
              <p:cNvGrpSpPr>
                <a:grpSpLocks/>
              </p:cNvGrpSpPr>
              <p:nvPr/>
            </p:nvGrpSpPr>
            <p:grpSpPr bwMode="auto">
              <a:xfrm>
                <a:off x="3965" y="2246"/>
                <a:ext cx="758" cy="288"/>
                <a:chOff x="3965" y="2246"/>
                <a:chExt cx="758" cy="288"/>
              </a:xfrm>
            </p:grpSpPr>
            <p:sp>
              <p:nvSpPr>
                <p:cNvPr id="9344" name="Rectangle 32"/>
                <p:cNvSpPr>
                  <a:spLocks noChangeArrowheads="1"/>
                </p:cNvSpPr>
                <p:nvPr/>
              </p:nvSpPr>
              <p:spPr bwMode="auto">
                <a:xfrm>
                  <a:off x="3965" y="2246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45" name="Rectangle 119"/>
                <p:cNvSpPr>
                  <a:spLocks noChangeArrowheads="1"/>
                </p:cNvSpPr>
                <p:nvPr/>
              </p:nvSpPr>
              <p:spPr bwMode="auto">
                <a:xfrm>
                  <a:off x="3965" y="2246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4" name="Group 122"/>
              <p:cNvGrpSpPr>
                <a:grpSpLocks/>
              </p:cNvGrpSpPr>
              <p:nvPr/>
            </p:nvGrpSpPr>
            <p:grpSpPr bwMode="auto">
              <a:xfrm>
                <a:off x="0" y="2534"/>
                <a:ext cx="2043" cy="288"/>
                <a:chOff x="0" y="2534"/>
                <a:chExt cx="2043" cy="288"/>
              </a:xfrm>
            </p:grpSpPr>
            <p:sp>
              <p:nvSpPr>
                <p:cNvPr id="9342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2534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Urea</a:t>
                  </a:r>
                  <a:endParaRPr lang="en-US"/>
                </a:p>
              </p:txBody>
            </p:sp>
            <p:sp>
              <p:nvSpPr>
                <p:cNvPr id="9343" name="Rectangle 121"/>
                <p:cNvSpPr>
                  <a:spLocks noChangeArrowheads="1"/>
                </p:cNvSpPr>
                <p:nvPr/>
              </p:nvSpPr>
              <p:spPr bwMode="auto">
                <a:xfrm>
                  <a:off x="0" y="2534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5" name="Group 124"/>
              <p:cNvGrpSpPr>
                <a:grpSpLocks/>
              </p:cNvGrpSpPr>
              <p:nvPr/>
            </p:nvGrpSpPr>
            <p:grpSpPr bwMode="auto">
              <a:xfrm>
                <a:off x="2043" y="2534"/>
                <a:ext cx="1269" cy="288"/>
                <a:chOff x="2043" y="2534"/>
                <a:chExt cx="1269" cy="288"/>
              </a:xfrm>
            </p:grpSpPr>
            <p:sp>
              <p:nvSpPr>
                <p:cNvPr id="9340" name="Rectangle 34"/>
                <p:cNvSpPr>
                  <a:spLocks noChangeArrowheads="1"/>
                </p:cNvSpPr>
                <p:nvPr/>
              </p:nvSpPr>
              <p:spPr bwMode="auto">
                <a:xfrm>
                  <a:off x="2043" y="2534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3-8M</a:t>
                  </a:r>
                </a:p>
              </p:txBody>
            </p:sp>
            <p:sp>
              <p:nvSpPr>
                <p:cNvPr id="9341" name="Rectangle 123"/>
                <p:cNvSpPr>
                  <a:spLocks noChangeArrowheads="1"/>
                </p:cNvSpPr>
                <p:nvPr/>
              </p:nvSpPr>
              <p:spPr bwMode="auto">
                <a:xfrm>
                  <a:off x="2043" y="2534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6" name="Group 126"/>
              <p:cNvGrpSpPr>
                <a:grpSpLocks/>
              </p:cNvGrpSpPr>
              <p:nvPr/>
            </p:nvGrpSpPr>
            <p:grpSpPr bwMode="auto">
              <a:xfrm>
                <a:off x="3312" y="2534"/>
                <a:ext cx="653" cy="288"/>
                <a:chOff x="3312" y="2534"/>
                <a:chExt cx="653" cy="288"/>
              </a:xfrm>
            </p:grpSpPr>
            <p:sp>
              <p:nvSpPr>
                <p:cNvPr id="9338" name="Rectangle 35"/>
                <p:cNvSpPr>
                  <a:spLocks noChangeArrowheads="1"/>
                </p:cNvSpPr>
                <p:nvPr/>
              </p:nvSpPr>
              <p:spPr bwMode="auto">
                <a:xfrm>
                  <a:off x="3312" y="2534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39" name="Rectangle 125"/>
                <p:cNvSpPr>
                  <a:spLocks noChangeArrowheads="1"/>
                </p:cNvSpPr>
                <p:nvPr/>
              </p:nvSpPr>
              <p:spPr bwMode="auto">
                <a:xfrm>
                  <a:off x="3312" y="2534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7" name="Group 128"/>
              <p:cNvGrpSpPr>
                <a:grpSpLocks/>
              </p:cNvGrpSpPr>
              <p:nvPr/>
            </p:nvGrpSpPr>
            <p:grpSpPr bwMode="auto">
              <a:xfrm>
                <a:off x="3965" y="2534"/>
                <a:ext cx="758" cy="288"/>
                <a:chOff x="3965" y="2534"/>
                <a:chExt cx="758" cy="288"/>
              </a:xfrm>
            </p:grpSpPr>
            <p:sp>
              <p:nvSpPr>
                <p:cNvPr id="9336" name="Rectangle 36"/>
                <p:cNvSpPr>
                  <a:spLocks noChangeArrowheads="1"/>
                </p:cNvSpPr>
                <p:nvPr/>
              </p:nvSpPr>
              <p:spPr bwMode="auto">
                <a:xfrm>
                  <a:off x="3965" y="2534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965" y="2534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8" name="Group 130"/>
              <p:cNvGrpSpPr>
                <a:grpSpLocks/>
              </p:cNvGrpSpPr>
              <p:nvPr/>
            </p:nvGrpSpPr>
            <p:grpSpPr bwMode="auto">
              <a:xfrm>
                <a:off x="0" y="2822"/>
                <a:ext cx="2043" cy="288"/>
                <a:chOff x="0" y="2822"/>
                <a:chExt cx="2043" cy="288"/>
              </a:xfrm>
            </p:grpSpPr>
            <p:sp>
              <p:nvSpPr>
                <p:cNvPr id="9334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2822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Alkali</a:t>
                  </a:r>
                  <a:endParaRPr lang="en-US"/>
                </a:p>
              </p:txBody>
            </p:sp>
            <p:sp>
              <p:nvSpPr>
                <p:cNvPr id="9335" name="Rectangle 129"/>
                <p:cNvSpPr>
                  <a:spLocks noChangeArrowheads="1"/>
                </p:cNvSpPr>
                <p:nvPr/>
              </p:nvSpPr>
              <p:spPr bwMode="auto">
                <a:xfrm>
                  <a:off x="0" y="2822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9" name="Group 132"/>
              <p:cNvGrpSpPr>
                <a:grpSpLocks/>
              </p:cNvGrpSpPr>
              <p:nvPr/>
            </p:nvGrpSpPr>
            <p:grpSpPr bwMode="auto">
              <a:xfrm>
                <a:off x="2043" y="2822"/>
                <a:ext cx="1269" cy="288"/>
                <a:chOff x="2043" y="2822"/>
                <a:chExt cx="1269" cy="288"/>
              </a:xfrm>
            </p:grpSpPr>
            <p:sp>
              <p:nvSpPr>
                <p:cNvPr id="9332" name="Rectangle 38"/>
                <p:cNvSpPr>
                  <a:spLocks noChangeArrowheads="1"/>
                </p:cNvSpPr>
                <p:nvPr/>
              </p:nvSpPr>
              <p:spPr bwMode="auto">
                <a:xfrm>
                  <a:off x="2043" y="2822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pH 10</a:t>
                  </a:r>
                </a:p>
              </p:txBody>
            </p:sp>
            <p:sp>
              <p:nvSpPr>
                <p:cNvPr id="93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2043" y="2822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0" name="Group 134"/>
              <p:cNvGrpSpPr>
                <a:grpSpLocks/>
              </p:cNvGrpSpPr>
              <p:nvPr/>
            </p:nvGrpSpPr>
            <p:grpSpPr bwMode="auto">
              <a:xfrm>
                <a:off x="3312" y="2822"/>
                <a:ext cx="653" cy="288"/>
                <a:chOff x="3312" y="2822"/>
                <a:chExt cx="653" cy="288"/>
              </a:xfrm>
            </p:grpSpPr>
            <p:sp>
              <p:nvSpPr>
                <p:cNvPr id="9330" name="Rectangle 39"/>
                <p:cNvSpPr>
                  <a:spLocks noChangeArrowheads="1"/>
                </p:cNvSpPr>
                <p:nvPr/>
              </p:nvSpPr>
              <p:spPr bwMode="auto">
                <a:xfrm>
                  <a:off x="3312" y="2822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(-)</a:t>
                  </a:r>
                </a:p>
              </p:txBody>
            </p:sp>
            <p:sp>
              <p:nvSpPr>
                <p:cNvPr id="933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312" y="2822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1" name="Group 136"/>
              <p:cNvGrpSpPr>
                <a:grpSpLocks/>
              </p:cNvGrpSpPr>
              <p:nvPr/>
            </p:nvGrpSpPr>
            <p:grpSpPr bwMode="auto">
              <a:xfrm>
                <a:off x="3965" y="2822"/>
                <a:ext cx="758" cy="288"/>
                <a:chOff x="3965" y="2822"/>
                <a:chExt cx="758" cy="288"/>
              </a:xfrm>
            </p:grpSpPr>
            <p:sp>
              <p:nvSpPr>
                <p:cNvPr id="9328" name="Rectangle 40"/>
                <p:cNvSpPr>
                  <a:spLocks noChangeArrowheads="1"/>
                </p:cNvSpPr>
                <p:nvPr/>
              </p:nvSpPr>
              <p:spPr bwMode="auto">
                <a:xfrm>
                  <a:off x="3965" y="2822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3965" y="2822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2" name="Group 138"/>
              <p:cNvGrpSpPr>
                <a:grpSpLocks/>
              </p:cNvGrpSpPr>
              <p:nvPr/>
            </p:nvGrpSpPr>
            <p:grpSpPr bwMode="auto">
              <a:xfrm>
                <a:off x="0" y="3110"/>
                <a:ext cx="2043" cy="288"/>
                <a:chOff x="0" y="3110"/>
                <a:chExt cx="2043" cy="288"/>
              </a:xfrm>
            </p:grpSpPr>
            <p:sp>
              <p:nvSpPr>
                <p:cNvPr id="9326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3110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KSCN</a:t>
                  </a:r>
                  <a:endParaRPr lang="en-US"/>
                </a:p>
              </p:txBody>
            </p:sp>
            <p:sp>
              <p:nvSpPr>
                <p:cNvPr id="9327" name="Rectangle 137"/>
                <p:cNvSpPr>
                  <a:spLocks noChangeArrowheads="1"/>
                </p:cNvSpPr>
                <p:nvPr/>
              </p:nvSpPr>
              <p:spPr bwMode="auto">
                <a:xfrm>
                  <a:off x="0" y="3110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3" name="Group 140"/>
              <p:cNvGrpSpPr>
                <a:grpSpLocks/>
              </p:cNvGrpSpPr>
              <p:nvPr/>
            </p:nvGrpSpPr>
            <p:grpSpPr bwMode="auto">
              <a:xfrm>
                <a:off x="2043" y="3110"/>
                <a:ext cx="1269" cy="288"/>
                <a:chOff x="2043" y="3110"/>
                <a:chExt cx="1269" cy="288"/>
              </a:xfrm>
            </p:grpSpPr>
            <p:sp>
              <p:nvSpPr>
                <p:cNvPr id="9324" name="Rectangle 42"/>
                <p:cNvSpPr>
                  <a:spLocks noChangeArrowheads="1"/>
                </p:cNvSpPr>
                <p:nvPr/>
              </p:nvSpPr>
              <p:spPr bwMode="auto">
                <a:xfrm>
                  <a:off x="2043" y="3110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1M</a:t>
                  </a:r>
                </a:p>
              </p:txBody>
            </p:sp>
            <p:sp>
              <p:nvSpPr>
                <p:cNvPr id="932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043" y="3110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4" name="Group 142"/>
              <p:cNvGrpSpPr>
                <a:grpSpLocks/>
              </p:cNvGrpSpPr>
              <p:nvPr/>
            </p:nvGrpSpPr>
            <p:grpSpPr bwMode="auto">
              <a:xfrm>
                <a:off x="3312" y="3110"/>
                <a:ext cx="653" cy="288"/>
                <a:chOff x="3312" y="3110"/>
                <a:chExt cx="653" cy="288"/>
              </a:xfrm>
            </p:grpSpPr>
            <p:sp>
              <p:nvSpPr>
                <p:cNvPr id="9322" name="Rectangle 43"/>
                <p:cNvSpPr>
                  <a:spLocks noChangeArrowheads="1"/>
                </p:cNvSpPr>
                <p:nvPr/>
              </p:nvSpPr>
              <p:spPr bwMode="auto">
                <a:xfrm>
                  <a:off x="3312" y="3110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2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312" y="3110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5" name="Group 144"/>
              <p:cNvGrpSpPr>
                <a:grpSpLocks/>
              </p:cNvGrpSpPr>
              <p:nvPr/>
            </p:nvGrpSpPr>
            <p:grpSpPr bwMode="auto">
              <a:xfrm>
                <a:off x="3965" y="3110"/>
                <a:ext cx="758" cy="288"/>
                <a:chOff x="3965" y="3110"/>
                <a:chExt cx="758" cy="288"/>
              </a:xfrm>
            </p:grpSpPr>
            <p:sp>
              <p:nvSpPr>
                <p:cNvPr id="9320" name="Rectangle 44"/>
                <p:cNvSpPr>
                  <a:spLocks noChangeArrowheads="1"/>
                </p:cNvSpPr>
                <p:nvPr/>
              </p:nvSpPr>
              <p:spPr bwMode="auto">
                <a:xfrm>
                  <a:off x="3965" y="3110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21" name="Rectangle 143"/>
                <p:cNvSpPr>
                  <a:spLocks noChangeArrowheads="1"/>
                </p:cNvSpPr>
                <p:nvPr/>
              </p:nvSpPr>
              <p:spPr bwMode="auto">
                <a:xfrm>
                  <a:off x="3965" y="3110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66" name="Group 146"/>
              <p:cNvGrpSpPr>
                <a:grpSpLocks/>
              </p:cNvGrpSpPr>
              <p:nvPr/>
            </p:nvGrpSpPr>
            <p:grpSpPr bwMode="auto">
              <a:xfrm>
                <a:off x="0" y="3398"/>
                <a:ext cx="2043" cy="288"/>
                <a:chOff x="0" y="3398"/>
                <a:chExt cx="2043" cy="288"/>
              </a:xfrm>
            </p:grpSpPr>
            <p:sp>
              <p:nvSpPr>
                <p:cNvPr id="9318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3398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Enzymatic Treatment:</a:t>
                  </a:r>
                  <a:endParaRPr lang="en-US"/>
                </a:p>
              </p:txBody>
            </p:sp>
            <p:sp>
              <p:nvSpPr>
                <p:cNvPr id="9319" name="Rectangle 145"/>
                <p:cNvSpPr>
                  <a:spLocks noChangeArrowheads="1"/>
                </p:cNvSpPr>
                <p:nvPr/>
              </p:nvSpPr>
              <p:spPr bwMode="auto">
                <a:xfrm>
                  <a:off x="0" y="3398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67" name="Rectangle 147"/>
              <p:cNvSpPr>
                <a:spLocks noChangeArrowheads="1"/>
              </p:cNvSpPr>
              <p:nvPr/>
            </p:nvSpPr>
            <p:spPr bwMode="auto">
              <a:xfrm>
                <a:off x="2043" y="3398"/>
                <a:ext cx="1269" cy="28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8" name="Rectangle 149"/>
              <p:cNvSpPr>
                <a:spLocks noChangeArrowheads="1"/>
              </p:cNvSpPr>
              <p:nvPr/>
            </p:nvSpPr>
            <p:spPr bwMode="auto">
              <a:xfrm>
                <a:off x="3312" y="3398"/>
                <a:ext cx="653" cy="28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9" name="Rectangle 151"/>
              <p:cNvSpPr>
                <a:spLocks noChangeArrowheads="1"/>
              </p:cNvSpPr>
              <p:nvPr/>
            </p:nvSpPr>
            <p:spPr bwMode="auto">
              <a:xfrm>
                <a:off x="3965" y="3398"/>
                <a:ext cx="758" cy="28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70" name="Group 154"/>
              <p:cNvGrpSpPr>
                <a:grpSpLocks/>
              </p:cNvGrpSpPr>
              <p:nvPr/>
            </p:nvGrpSpPr>
            <p:grpSpPr bwMode="auto">
              <a:xfrm>
                <a:off x="0" y="3686"/>
                <a:ext cx="2043" cy="288"/>
                <a:chOff x="0" y="3686"/>
                <a:chExt cx="2043" cy="288"/>
              </a:xfrm>
            </p:grpSpPr>
            <p:sp>
              <p:nvSpPr>
                <p:cNvPr id="9316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3686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RNAse A</a:t>
                  </a:r>
                  <a:endParaRPr lang="en-US"/>
                </a:p>
              </p:txBody>
            </p:sp>
            <p:sp>
              <p:nvSpPr>
                <p:cNvPr id="9317" name="Rectangle 153"/>
                <p:cNvSpPr>
                  <a:spLocks noChangeArrowheads="1"/>
                </p:cNvSpPr>
                <p:nvPr/>
              </p:nvSpPr>
              <p:spPr bwMode="auto">
                <a:xfrm>
                  <a:off x="0" y="3686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1" name="Group 156"/>
              <p:cNvGrpSpPr>
                <a:grpSpLocks/>
              </p:cNvGrpSpPr>
              <p:nvPr/>
            </p:nvGrpSpPr>
            <p:grpSpPr bwMode="auto">
              <a:xfrm>
                <a:off x="2043" y="3686"/>
                <a:ext cx="1269" cy="288"/>
                <a:chOff x="2043" y="3686"/>
                <a:chExt cx="1269" cy="288"/>
              </a:xfrm>
            </p:grpSpPr>
            <p:sp>
              <p:nvSpPr>
                <p:cNvPr id="9314" name="Rectangle 50"/>
                <p:cNvSpPr>
                  <a:spLocks noChangeArrowheads="1"/>
                </p:cNvSpPr>
                <p:nvPr/>
              </p:nvSpPr>
              <p:spPr bwMode="auto">
                <a:xfrm>
                  <a:off x="2043" y="3686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0.1-100µg/ml</a:t>
                  </a:r>
                </a:p>
              </p:txBody>
            </p:sp>
            <p:sp>
              <p:nvSpPr>
                <p:cNvPr id="9315" name="Rectangle 155"/>
                <p:cNvSpPr>
                  <a:spLocks noChangeArrowheads="1"/>
                </p:cNvSpPr>
                <p:nvPr/>
              </p:nvSpPr>
              <p:spPr bwMode="auto">
                <a:xfrm>
                  <a:off x="2043" y="3686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2" name="Group 158"/>
              <p:cNvGrpSpPr>
                <a:grpSpLocks/>
              </p:cNvGrpSpPr>
              <p:nvPr/>
            </p:nvGrpSpPr>
            <p:grpSpPr bwMode="auto">
              <a:xfrm>
                <a:off x="3312" y="3686"/>
                <a:ext cx="653" cy="288"/>
                <a:chOff x="3312" y="3686"/>
                <a:chExt cx="653" cy="288"/>
              </a:xfrm>
            </p:grpSpPr>
            <p:sp>
              <p:nvSpPr>
                <p:cNvPr id="9312" name="Rectangle 51"/>
                <p:cNvSpPr>
                  <a:spLocks noChangeArrowheads="1"/>
                </p:cNvSpPr>
                <p:nvPr/>
              </p:nvSpPr>
              <p:spPr bwMode="auto">
                <a:xfrm>
                  <a:off x="3312" y="3686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313" name="Rectangle 157"/>
                <p:cNvSpPr>
                  <a:spLocks noChangeArrowheads="1"/>
                </p:cNvSpPr>
                <p:nvPr/>
              </p:nvSpPr>
              <p:spPr bwMode="auto">
                <a:xfrm>
                  <a:off x="3312" y="3686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3" name="Group 160"/>
              <p:cNvGrpSpPr>
                <a:grpSpLocks/>
              </p:cNvGrpSpPr>
              <p:nvPr/>
            </p:nvGrpSpPr>
            <p:grpSpPr bwMode="auto">
              <a:xfrm>
                <a:off x="3965" y="3686"/>
                <a:ext cx="758" cy="288"/>
                <a:chOff x="3965" y="3686"/>
                <a:chExt cx="758" cy="288"/>
              </a:xfrm>
            </p:grpSpPr>
            <p:sp>
              <p:nvSpPr>
                <p:cNvPr id="9310" name="Rectangle 52"/>
                <p:cNvSpPr>
                  <a:spLocks noChangeArrowheads="1"/>
                </p:cNvSpPr>
                <p:nvPr/>
              </p:nvSpPr>
              <p:spPr bwMode="auto">
                <a:xfrm>
                  <a:off x="3965" y="3686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11" name="Rectangle 159"/>
                <p:cNvSpPr>
                  <a:spLocks noChangeArrowheads="1"/>
                </p:cNvSpPr>
                <p:nvPr/>
              </p:nvSpPr>
              <p:spPr bwMode="auto">
                <a:xfrm>
                  <a:off x="3965" y="3686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4" name="Group 162"/>
              <p:cNvGrpSpPr>
                <a:grpSpLocks/>
              </p:cNvGrpSpPr>
              <p:nvPr/>
            </p:nvGrpSpPr>
            <p:grpSpPr bwMode="auto">
              <a:xfrm>
                <a:off x="0" y="3974"/>
                <a:ext cx="2043" cy="288"/>
                <a:chOff x="0" y="3974"/>
                <a:chExt cx="2043" cy="288"/>
              </a:xfrm>
            </p:grpSpPr>
            <p:sp>
              <p:nvSpPr>
                <p:cNvPr id="9308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3974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DNAse</a:t>
                  </a:r>
                  <a:endParaRPr lang="en-US"/>
                </a:p>
              </p:txBody>
            </p:sp>
            <p:sp>
              <p:nvSpPr>
                <p:cNvPr id="93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0" y="3974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5" name="Group 164"/>
              <p:cNvGrpSpPr>
                <a:grpSpLocks/>
              </p:cNvGrpSpPr>
              <p:nvPr/>
            </p:nvGrpSpPr>
            <p:grpSpPr bwMode="auto">
              <a:xfrm>
                <a:off x="2043" y="3974"/>
                <a:ext cx="1269" cy="288"/>
                <a:chOff x="2043" y="3974"/>
                <a:chExt cx="1269" cy="288"/>
              </a:xfrm>
            </p:grpSpPr>
            <p:sp>
              <p:nvSpPr>
                <p:cNvPr id="9306" name="Rectangle 54"/>
                <p:cNvSpPr>
                  <a:spLocks noChangeArrowheads="1"/>
                </p:cNvSpPr>
                <p:nvPr/>
              </p:nvSpPr>
              <p:spPr bwMode="auto">
                <a:xfrm>
                  <a:off x="2043" y="3974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100µg/ml</a:t>
                  </a:r>
                </a:p>
              </p:txBody>
            </p:sp>
            <p:sp>
              <p:nvSpPr>
                <p:cNvPr id="9307" name="Rectangle 163"/>
                <p:cNvSpPr>
                  <a:spLocks noChangeArrowheads="1"/>
                </p:cNvSpPr>
                <p:nvPr/>
              </p:nvSpPr>
              <p:spPr bwMode="auto">
                <a:xfrm>
                  <a:off x="2043" y="3974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6" name="Group 166"/>
              <p:cNvGrpSpPr>
                <a:grpSpLocks/>
              </p:cNvGrpSpPr>
              <p:nvPr/>
            </p:nvGrpSpPr>
            <p:grpSpPr bwMode="auto">
              <a:xfrm>
                <a:off x="3312" y="3974"/>
                <a:ext cx="653" cy="288"/>
                <a:chOff x="3312" y="3974"/>
                <a:chExt cx="653" cy="288"/>
              </a:xfrm>
            </p:grpSpPr>
            <p:sp>
              <p:nvSpPr>
                <p:cNvPr id="9304" name="Rectangle 55"/>
                <p:cNvSpPr>
                  <a:spLocks noChangeArrowheads="1"/>
                </p:cNvSpPr>
                <p:nvPr/>
              </p:nvSpPr>
              <p:spPr bwMode="auto">
                <a:xfrm>
                  <a:off x="3312" y="3974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05" name="Rectangle 165"/>
                <p:cNvSpPr>
                  <a:spLocks noChangeArrowheads="1"/>
                </p:cNvSpPr>
                <p:nvPr/>
              </p:nvSpPr>
              <p:spPr bwMode="auto">
                <a:xfrm>
                  <a:off x="3312" y="3974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7" name="Group 168"/>
              <p:cNvGrpSpPr>
                <a:grpSpLocks/>
              </p:cNvGrpSpPr>
              <p:nvPr/>
            </p:nvGrpSpPr>
            <p:grpSpPr bwMode="auto">
              <a:xfrm>
                <a:off x="3965" y="3974"/>
                <a:ext cx="758" cy="288"/>
                <a:chOff x="3965" y="3974"/>
                <a:chExt cx="758" cy="288"/>
              </a:xfrm>
            </p:grpSpPr>
            <p:sp>
              <p:nvSpPr>
                <p:cNvPr id="9302" name="Rectangle 56"/>
                <p:cNvSpPr>
                  <a:spLocks noChangeArrowheads="1"/>
                </p:cNvSpPr>
                <p:nvPr/>
              </p:nvSpPr>
              <p:spPr bwMode="auto">
                <a:xfrm>
                  <a:off x="3965" y="3974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303" name="Rectangle 167"/>
                <p:cNvSpPr>
                  <a:spLocks noChangeArrowheads="1"/>
                </p:cNvSpPr>
                <p:nvPr/>
              </p:nvSpPr>
              <p:spPr bwMode="auto">
                <a:xfrm>
                  <a:off x="3965" y="3974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8" name="Group 170"/>
              <p:cNvGrpSpPr>
                <a:grpSpLocks/>
              </p:cNvGrpSpPr>
              <p:nvPr/>
            </p:nvGrpSpPr>
            <p:grpSpPr bwMode="auto">
              <a:xfrm>
                <a:off x="0" y="4262"/>
                <a:ext cx="2043" cy="288"/>
                <a:chOff x="0" y="4262"/>
                <a:chExt cx="2043" cy="288"/>
              </a:xfrm>
            </p:grpSpPr>
            <p:sp>
              <p:nvSpPr>
                <p:cNvPr id="9300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4262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Proteinase K</a:t>
                  </a:r>
                  <a:endParaRPr lang="en-US"/>
                </a:p>
              </p:txBody>
            </p:sp>
            <p:sp>
              <p:nvSpPr>
                <p:cNvPr id="9301" name="Rectangle 169"/>
                <p:cNvSpPr>
                  <a:spLocks noChangeArrowheads="1"/>
                </p:cNvSpPr>
                <p:nvPr/>
              </p:nvSpPr>
              <p:spPr bwMode="auto">
                <a:xfrm>
                  <a:off x="0" y="4262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9" name="Group 172"/>
              <p:cNvGrpSpPr>
                <a:grpSpLocks/>
              </p:cNvGrpSpPr>
              <p:nvPr/>
            </p:nvGrpSpPr>
            <p:grpSpPr bwMode="auto">
              <a:xfrm>
                <a:off x="2043" y="4262"/>
                <a:ext cx="1269" cy="288"/>
                <a:chOff x="2043" y="4262"/>
                <a:chExt cx="1269" cy="288"/>
              </a:xfrm>
            </p:grpSpPr>
            <p:sp>
              <p:nvSpPr>
                <p:cNvPr id="9298" name="Rectangle 58"/>
                <p:cNvSpPr>
                  <a:spLocks noChangeArrowheads="1"/>
                </p:cNvSpPr>
                <p:nvPr/>
              </p:nvSpPr>
              <p:spPr bwMode="auto">
                <a:xfrm>
                  <a:off x="2043" y="4262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100µg/ml</a:t>
                  </a:r>
                </a:p>
              </p:txBody>
            </p:sp>
            <p:sp>
              <p:nvSpPr>
                <p:cNvPr id="929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043" y="4262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80" name="Group 174"/>
              <p:cNvGrpSpPr>
                <a:grpSpLocks/>
              </p:cNvGrpSpPr>
              <p:nvPr/>
            </p:nvGrpSpPr>
            <p:grpSpPr bwMode="auto">
              <a:xfrm>
                <a:off x="3312" y="4262"/>
                <a:ext cx="653" cy="288"/>
                <a:chOff x="3312" y="4262"/>
                <a:chExt cx="653" cy="288"/>
              </a:xfrm>
            </p:grpSpPr>
            <p:sp>
              <p:nvSpPr>
                <p:cNvPr id="9296" name="Rectangle 59"/>
                <p:cNvSpPr>
                  <a:spLocks noChangeArrowheads="1"/>
                </p:cNvSpPr>
                <p:nvPr/>
              </p:nvSpPr>
              <p:spPr bwMode="auto">
                <a:xfrm>
                  <a:off x="3312" y="4262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297" name="Rectangle 173"/>
                <p:cNvSpPr>
                  <a:spLocks noChangeArrowheads="1"/>
                </p:cNvSpPr>
                <p:nvPr/>
              </p:nvSpPr>
              <p:spPr bwMode="auto">
                <a:xfrm>
                  <a:off x="3312" y="4262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81" name="Group 176"/>
              <p:cNvGrpSpPr>
                <a:grpSpLocks/>
              </p:cNvGrpSpPr>
              <p:nvPr/>
            </p:nvGrpSpPr>
            <p:grpSpPr bwMode="auto">
              <a:xfrm>
                <a:off x="3965" y="4262"/>
                <a:ext cx="758" cy="288"/>
                <a:chOff x="3965" y="4262"/>
                <a:chExt cx="758" cy="288"/>
              </a:xfrm>
            </p:grpSpPr>
            <p:sp>
              <p:nvSpPr>
                <p:cNvPr id="9294" name="Rectangle 60"/>
                <p:cNvSpPr>
                  <a:spLocks noChangeArrowheads="1"/>
                </p:cNvSpPr>
                <p:nvPr/>
              </p:nvSpPr>
              <p:spPr bwMode="auto">
                <a:xfrm>
                  <a:off x="3965" y="4262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295" name="Rectangle 175"/>
                <p:cNvSpPr>
                  <a:spLocks noChangeArrowheads="1"/>
                </p:cNvSpPr>
                <p:nvPr/>
              </p:nvSpPr>
              <p:spPr bwMode="auto">
                <a:xfrm>
                  <a:off x="3965" y="4262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82" name="Group 178"/>
              <p:cNvGrpSpPr>
                <a:grpSpLocks/>
              </p:cNvGrpSpPr>
              <p:nvPr/>
            </p:nvGrpSpPr>
            <p:grpSpPr bwMode="auto">
              <a:xfrm>
                <a:off x="0" y="4550"/>
                <a:ext cx="2043" cy="288"/>
                <a:chOff x="0" y="4550"/>
                <a:chExt cx="2043" cy="288"/>
              </a:xfrm>
            </p:grpSpPr>
            <p:sp>
              <p:nvSpPr>
                <p:cNvPr id="9292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4550"/>
                  <a:ext cx="204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b="1"/>
                    <a:t>Trypsin</a:t>
                  </a:r>
                  <a:endParaRPr lang="en-US"/>
                </a:p>
              </p:txBody>
            </p:sp>
            <p:sp>
              <p:nvSpPr>
                <p:cNvPr id="9293" name="Rectangle 177"/>
                <p:cNvSpPr>
                  <a:spLocks noChangeArrowheads="1"/>
                </p:cNvSpPr>
                <p:nvPr/>
              </p:nvSpPr>
              <p:spPr bwMode="auto">
                <a:xfrm>
                  <a:off x="0" y="4550"/>
                  <a:ext cx="20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83" name="Group 180"/>
              <p:cNvGrpSpPr>
                <a:grpSpLocks/>
              </p:cNvGrpSpPr>
              <p:nvPr/>
            </p:nvGrpSpPr>
            <p:grpSpPr bwMode="auto">
              <a:xfrm>
                <a:off x="2043" y="4550"/>
                <a:ext cx="1269" cy="288"/>
                <a:chOff x="2043" y="4550"/>
                <a:chExt cx="1269" cy="288"/>
              </a:xfrm>
            </p:grpSpPr>
            <p:sp>
              <p:nvSpPr>
                <p:cNvPr id="9290" name="Rectangle 62"/>
                <p:cNvSpPr>
                  <a:spLocks noChangeArrowheads="1"/>
                </p:cNvSpPr>
                <p:nvPr/>
              </p:nvSpPr>
              <p:spPr bwMode="auto">
                <a:xfrm>
                  <a:off x="2043" y="4550"/>
                  <a:ext cx="12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100µg/ml</a:t>
                  </a:r>
                </a:p>
              </p:txBody>
            </p:sp>
            <p:sp>
              <p:nvSpPr>
                <p:cNvPr id="9291" name="Rectangle 179"/>
                <p:cNvSpPr>
                  <a:spLocks noChangeArrowheads="1"/>
                </p:cNvSpPr>
                <p:nvPr/>
              </p:nvSpPr>
              <p:spPr bwMode="auto">
                <a:xfrm>
                  <a:off x="2043" y="4550"/>
                  <a:ext cx="126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84" name="Group 182"/>
              <p:cNvGrpSpPr>
                <a:grpSpLocks/>
              </p:cNvGrpSpPr>
              <p:nvPr/>
            </p:nvGrpSpPr>
            <p:grpSpPr bwMode="auto">
              <a:xfrm>
                <a:off x="3312" y="4550"/>
                <a:ext cx="653" cy="288"/>
                <a:chOff x="3312" y="4550"/>
                <a:chExt cx="653" cy="288"/>
              </a:xfrm>
            </p:grpSpPr>
            <p:sp>
              <p:nvSpPr>
                <p:cNvPr id="9288" name="Rectangle 63"/>
                <p:cNvSpPr>
                  <a:spLocks noChangeArrowheads="1"/>
                </p:cNvSpPr>
                <p:nvPr/>
              </p:nvSpPr>
              <p:spPr bwMode="auto">
                <a:xfrm>
                  <a:off x="3312" y="4550"/>
                  <a:ext cx="6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-</a:t>
                  </a:r>
                </a:p>
              </p:txBody>
            </p:sp>
            <p:sp>
              <p:nvSpPr>
                <p:cNvPr id="928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312" y="4550"/>
                  <a:ext cx="65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85" name="Group 184"/>
              <p:cNvGrpSpPr>
                <a:grpSpLocks/>
              </p:cNvGrpSpPr>
              <p:nvPr/>
            </p:nvGrpSpPr>
            <p:grpSpPr bwMode="auto">
              <a:xfrm>
                <a:off x="3965" y="4550"/>
                <a:ext cx="758" cy="288"/>
                <a:chOff x="3965" y="4550"/>
                <a:chExt cx="758" cy="288"/>
              </a:xfrm>
            </p:grpSpPr>
            <p:sp>
              <p:nvSpPr>
                <p:cNvPr id="9286" name="Rectangle 64"/>
                <p:cNvSpPr>
                  <a:spLocks noChangeArrowheads="1"/>
                </p:cNvSpPr>
                <p:nvPr/>
              </p:nvSpPr>
              <p:spPr bwMode="auto">
                <a:xfrm>
                  <a:off x="3965" y="4550"/>
                  <a:ext cx="75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9287" name="Rectangle 183"/>
                <p:cNvSpPr>
                  <a:spLocks noChangeArrowheads="1"/>
                </p:cNvSpPr>
                <p:nvPr/>
              </p:nvSpPr>
              <p:spPr bwMode="auto">
                <a:xfrm>
                  <a:off x="3965" y="4550"/>
                  <a:ext cx="75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25" name="Rectangle 186"/>
            <p:cNvSpPr>
              <a:spLocks noChangeArrowheads="1"/>
            </p:cNvSpPr>
            <p:nvPr/>
          </p:nvSpPr>
          <p:spPr bwMode="auto">
            <a:xfrm>
              <a:off x="-25" y="493"/>
              <a:ext cx="4773" cy="4370"/>
            </a:xfrm>
            <a:prstGeom prst="rect">
              <a:avLst/>
            </a:prstGeom>
            <a:noFill/>
            <a:ln w="8096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" name="Rectangle 188"/>
          <p:cNvSpPr>
            <a:spLocks noChangeArrowheads="1"/>
          </p:cNvSpPr>
          <p:nvPr/>
        </p:nvSpPr>
        <p:spPr bwMode="auto">
          <a:xfrm>
            <a:off x="1600200" y="6056313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+ = inactivated; - = no change in infectivity </a:t>
            </a:r>
          </a:p>
        </p:txBody>
      </p:sp>
      <p:sp>
        <p:nvSpPr>
          <p:cNvPr id="9222" name="Rectangle 189"/>
          <p:cNvSpPr>
            <a:spLocks noChangeArrowheads="1"/>
          </p:cNvSpPr>
          <p:nvPr/>
        </p:nvSpPr>
        <p:spPr bwMode="auto">
          <a:xfrm>
            <a:off x="0" y="6878638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/>
          </a:p>
          <a:p>
            <a:pPr eaLnBrk="0" hangingPunct="0"/>
            <a:endParaRPr lang="en-US"/>
          </a:p>
        </p:txBody>
      </p:sp>
      <p:sp>
        <p:nvSpPr>
          <p:cNvPr id="9223" name="Rectangle 190"/>
          <p:cNvSpPr>
            <a:spLocks noChangeArrowheads="1"/>
          </p:cNvSpPr>
          <p:nvPr/>
        </p:nvSpPr>
        <p:spPr bwMode="auto">
          <a:xfrm>
            <a:off x="0" y="77009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pPr eaLnBrk="0" hangingPunct="0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Bovine spongiform encephalopathy (BSE)</a:t>
            </a:r>
            <a:br>
              <a:rPr lang="en-US" sz="3600" smtClean="0">
                <a:latin typeface="Arial" charset="0"/>
              </a:rPr>
            </a:br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>“mad cow disease”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410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04800" y="12192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In Britain in the 1970’s, hydrocarbon-solvent extraction of meat and bone meal (MBM) used for cattle feed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In 1987, BSE emerged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Arial" charset="0"/>
              </a:rPr>
              <a:t>disease </a:t>
            </a:r>
            <a:r>
              <a:rPr lang="en-US" dirty="0">
                <a:latin typeface="Arial" charset="0"/>
              </a:rPr>
              <a:t>Epidemiology suggested a prion disease, and MBM use was abandoned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BSE incubation period is ~5 years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Estimated that over 1,000,000 cattle were infected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In 1989, human consumption of bovine CNS tissue (thought to have the highest prion concentration) banned based on fears of transmission to humans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In 1996, a new type of CJD appeared in Britain and France; young patients (&lt;40 years old) and different neuropathology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562600" cy="7620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What are PRIONS?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err="1" smtClean="0"/>
              <a:t>Prions</a:t>
            </a:r>
            <a:r>
              <a:rPr lang="en-US" sz="3600" dirty="0" smtClean="0"/>
              <a:t> are infectious agents composed of protein in </a:t>
            </a:r>
            <a:r>
              <a:rPr lang="en-US" sz="3600" dirty="0" err="1" smtClean="0"/>
              <a:t>misfolded</a:t>
            </a:r>
            <a:r>
              <a:rPr lang="en-US" sz="3600" dirty="0" smtClean="0"/>
              <a:t> form.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 initially thought to be viruses which replicated slowly within  their hosts, but no nucleic acid found associated with infectious material.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Shown to be aberrant forms of normal cellular proteins which can induce changes in the shape of their normal </a:t>
            </a:r>
            <a:r>
              <a:rPr lang="en-US" sz="3600" dirty="0" err="1" smtClean="0"/>
              <a:t>homologs</a:t>
            </a:r>
            <a:r>
              <a:rPr lang="en-US" sz="3600" dirty="0" smtClean="0"/>
              <a:t>  with catastrophic  consequences for the host.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Discovered by  STANLEY B.PRUSNER in 1982 and got Nobel Prize in  1998 for this contribution.</a:t>
            </a:r>
            <a:endParaRPr lang="en-U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144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Arial" charset="0"/>
              </a:rPr>
              <a:t>Evidence that BSE gave rise to vCJD in humans</a:t>
            </a:r>
            <a:endParaRPr lang="en-US" sz="3200" smtClean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410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52400" y="838200"/>
            <a:ext cx="8839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Course of </a:t>
            </a:r>
            <a:r>
              <a:rPr lang="en-US" dirty="0" err="1">
                <a:latin typeface="Arial" charset="0"/>
              </a:rPr>
              <a:t>vCJD</a:t>
            </a:r>
            <a:r>
              <a:rPr lang="en-US" dirty="0">
                <a:latin typeface="Arial" charset="0"/>
              </a:rPr>
              <a:t> disease was 14 months rather than 4-6 month for CJD, suggesting more distantly related source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Proteolytic</a:t>
            </a:r>
            <a:r>
              <a:rPr lang="en-US" dirty="0">
                <a:latin typeface="Arial" charset="0"/>
              </a:rPr>
              <a:t> degradation pattern suggests variant CJD (</a:t>
            </a:r>
            <a:r>
              <a:rPr lang="en-US" dirty="0" err="1">
                <a:latin typeface="Arial" charset="0"/>
              </a:rPr>
              <a:t>vCJD</a:t>
            </a:r>
            <a:r>
              <a:rPr lang="en-US" dirty="0">
                <a:latin typeface="Arial" charset="0"/>
              </a:rPr>
              <a:t>) closer to BSE than other CJD strains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>
              <a:latin typeface="Arial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91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</a:rPr>
              <a:t>Economic Impact </a:t>
            </a:r>
            <a:r>
              <a:rPr lang="en-US" sz="3600" dirty="0" smtClean="0">
                <a:latin typeface="Arial" charset="0"/>
              </a:rPr>
              <a:t>of Mad Cow Disease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24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3 BSE-infected cows identified in Canada in May, 2003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BSE identified in a cow, originally from Canada, in Washington state in Dec., 2003; another in Texas in 2005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Embargoes against U.S. and Canadian beef brought immediately by most importers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Loss to U.S. and Canadian beef industries so far due to embargoes: approximately $10 billion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Canada and U.S. test only a small proportion (&lt;1%) of cattle; Europe and Japan test 100</a:t>
            </a:r>
            <a:r>
              <a:rPr lang="en-US" sz="2400" dirty="0" smtClean="0">
                <a:latin typeface="Arial" charset="0"/>
              </a:rPr>
              <a:t>%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After BSE was found in Japan in 2001, U.S stopped importing Japanese beef; Japanese consumption of beef also plunged</a:t>
            </a:r>
          </a:p>
          <a:p>
            <a:pPr eaLnBrk="1" hangingPunct="1"/>
            <a:endParaRPr lang="en-US" sz="2400" dirty="0" smtClean="0">
              <a:latin typeface="Arial" charset="0"/>
            </a:endParaRPr>
          </a:p>
          <a:p>
            <a:pPr eaLnBrk="1" hangingPunct="1"/>
            <a:endParaRPr lang="en-US" sz="2400" dirty="0" smtClean="0">
              <a:latin typeface="Arial" charset="0"/>
            </a:endParaRPr>
          </a:p>
        </p:txBody>
      </p:sp>
      <p:sp>
        <p:nvSpPr>
          <p:cNvPr id="14340" name="Line 1028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Normal form of protein called </a:t>
            </a:r>
            <a:r>
              <a:rPr lang="en-US" sz="3600" dirty="0" err="1" smtClean="0"/>
              <a:t>PrPc</a:t>
            </a:r>
            <a:r>
              <a:rPr lang="en-US" sz="3600" dirty="0" smtClean="0"/>
              <a:t> , while the infectious form is </a:t>
            </a:r>
            <a:r>
              <a:rPr lang="en-US" sz="3600" dirty="0" err="1" smtClean="0"/>
              <a:t>PrPSc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Here ‘c’ refers to cellular or common </a:t>
            </a:r>
            <a:r>
              <a:rPr lang="en-US" sz="3600" dirty="0" err="1" smtClean="0"/>
              <a:t>PrP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‘Sc’ refers to </a:t>
            </a:r>
            <a:r>
              <a:rPr lang="en-US" sz="3600" dirty="0" err="1" smtClean="0"/>
              <a:t>Scrapie</a:t>
            </a:r>
            <a:r>
              <a:rPr lang="en-US" sz="3600" dirty="0" smtClean="0"/>
              <a:t>, a </a:t>
            </a:r>
            <a:r>
              <a:rPr lang="en-US" sz="3600" dirty="0" err="1" smtClean="0"/>
              <a:t>prion</a:t>
            </a:r>
            <a:r>
              <a:rPr lang="en-US" sz="3600" dirty="0" smtClean="0"/>
              <a:t> disease </a:t>
            </a:r>
            <a:r>
              <a:rPr lang="en-US" sz="3600" dirty="0" err="1" smtClean="0"/>
              <a:t>occuring</a:t>
            </a:r>
            <a:r>
              <a:rPr lang="en-US" sz="3600" dirty="0" smtClean="0"/>
              <a:t> in sheep.</a:t>
            </a:r>
          </a:p>
          <a:p>
            <a:r>
              <a:rPr lang="en-US" sz="3600" dirty="0" smtClean="0"/>
              <a:t>Structure  of </a:t>
            </a:r>
            <a:r>
              <a:rPr lang="en-US" sz="3600" dirty="0" err="1" smtClean="0"/>
              <a:t>PrP</a:t>
            </a:r>
            <a:r>
              <a:rPr lang="en-US" sz="3600" dirty="0" smtClean="0"/>
              <a:t> is well defined but of </a:t>
            </a:r>
            <a:r>
              <a:rPr lang="en-US" sz="3600" dirty="0" err="1" smtClean="0"/>
              <a:t>PrP</a:t>
            </a:r>
            <a:r>
              <a:rPr lang="en-US" sz="3600" dirty="0" smtClean="0"/>
              <a:t> Sc is </a:t>
            </a:r>
            <a:r>
              <a:rPr lang="en-US" sz="3600" dirty="0" err="1" smtClean="0"/>
              <a:t>polydispersed</a:t>
            </a:r>
            <a:r>
              <a:rPr lang="en-US" sz="3600" dirty="0" smtClean="0"/>
              <a:t> and defined at a relatively poor level.</a:t>
            </a:r>
            <a:endParaRPr lang="en-US" sz="3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819400"/>
            <a:ext cx="5029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191000" y="1828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Times" charset="0"/>
              </a:rPr>
              <a:t>vacuole</a:t>
            </a:r>
            <a:endParaRPr lang="en-US" altLang="en-US">
              <a:latin typeface="Times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5105400" y="2362200"/>
            <a:ext cx="1219200" cy="14478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362200" y="5943600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000">
                <a:latin typeface="Times" charset="0"/>
              </a:rPr>
              <a:t>Source: UC Davis School of Veterinary Medicine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38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en-US" sz="4400">
                <a:solidFill>
                  <a:schemeClr val="tx2"/>
                </a:solidFill>
              </a:rPr>
              <a:t>Brain Damage from Spongiform Encephalopathy</a:t>
            </a:r>
          </a:p>
        </p:txBody>
      </p:sp>
      <p:pic>
        <p:nvPicPr>
          <p:cNvPr id="2055" name="Picture 9" descr="Image76_arrow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363" y="1981200"/>
            <a:ext cx="393223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372600" cy="9144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Transmissible spongiform encephalopathies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Animals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Bovine spongiform encephalopathy (BSE)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Scrapie in sheep and goats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Transmissible mink encephalopathy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Chronic wasting disease of deer, elk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Humans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Kuru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Creutzfeldt-Jacob disease (CJD)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Fatal familial insomnia (FFI)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Gerstmann-Straussler syndrome (GSS)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FF00"/>
                </a:solidFill>
                <a:latin typeface="Arial" charset="0"/>
              </a:rPr>
              <a:t>TSEs are always fatal</a:t>
            </a:r>
            <a:endParaRPr lang="en-US" sz="2800" smtClean="0">
              <a:latin typeface="Arial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05800" cy="9144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Types of TSEs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charset="0"/>
              </a:rPr>
              <a:t>Infectious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e.g., </a:t>
            </a:r>
            <a:r>
              <a:rPr lang="en-US" sz="2400" dirty="0" err="1" smtClean="0">
                <a:latin typeface="Arial" charset="0"/>
              </a:rPr>
              <a:t>kuru</a:t>
            </a:r>
            <a:r>
              <a:rPr lang="en-US" sz="2400" dirty="0" smtClean="0">
                <a:latin typeface="Arial" charset="0"/>
              </a:rPr>
              <a:t>, BSE (mad cow disease), </a:t>
            </a:r>
            <a:r>
              <a:rPr lang="en-US" sz="2400" dirty="0" err="1" smtClean="0">
                <a:latin typeface="Arial" charset="0"/>
              </a:rPr>
              <a:t>scrapie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Spread by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sz="2000" dirty="0" smtClean="0">
                <a:latin typeface="Arial" charset="0"/>
              </a:rPr>
              <a:t> consumption of infected material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Iatrogenic spread (organ transplant, esp. cornea)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transfusion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charset="0"/>
              </a:rPr>
              <a:t>Sporadic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1-2 million infected worldwide, late in life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Evidence mounting that some sporadic TSE is really result of infection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charset="0"/>
              </a:rPr>
              <a:t>Familial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Due to autosomal dominant mutation of </a:t>
            </a:r>
            <a:r>
              <a:rPr lang="en-US" sz="2400" dirty="0" err="1" smtClean="0">
                <a:latin typeface="Arial" charset="0"/>
              </a:rPr>
              <a:t>PrP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Inherited – at least 10-15% of total human TSE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99FF66"/>
                </a:solidFill>
                <a:latin typeface="Arial" charset="0"/>
              </a:rPr>
              <a:t>Each of these can be transmitted experimentally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0"/>
            <a:ext cx="2286000" cy="838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Kuru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Identified in New Guinea  by Robert and Louise </a:t>
            </a:r>
            <a:r>
              <a:rPr lang="en-US" sz="2600" dirty="0" err="1" smtClean="0">
                <a:latin typeface="Arial" charset="0"/>
              </a:rPr>
              <a:t>Glasse</a:t>
            </a:r>
            <a:r>
              <a:rPr lang="en-US" sz="2600" dirty="0" smtClean="0">
                <a:latin typeface="Arial" charset="0"/>
              </a:rPr>
              <a:t> in 1950’s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1% of the Fore tribe was afflicted; mostly women, some children, few adult males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Symptoms: headache, joint pain, 6-12 weeks later- difficulty walking and death usually within 12 months, (always within 2 years)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Disease was of recent origin: ~1910-1920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Glasses suggested that </a:t>
            </a:r>
            <a:r>
              <a:rPr lang="en-US" sz="2600" dirty="0" err="1" smtClean="0">
                <a:latin typeface="Arial" charset="0"/>
              </a:rPr>
              <a:t>endocannibalism</a:t>
            </a:r>
            <a:r>
              <a:rPr lang="en-US" sz="2600" dirty="0" smtClean="0">
                <a:latin typeface="Arial" charset="0"/>
              </a:rPr>
              <a:t> was associated with disease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Australian government suppressed cannibalism among North Fore in early 1950’s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South Fore were convinced to discontinue the practice in 1959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Incidence of kuru among North Fore ceased ~ 5 years before South Fore; no child born since then has died of kuru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FF00"/>
                </a:solidFill>
                <a:latin typeface="Arial" charset="0"/>
              </a:rPr>
              <a:t>Carlton Gadjusek, scientist with NIH, inoculated chimps with brain extracts of kuru victims; all chimps died after 50 months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No unique antibodies were associated with disease, no virus particles or aberrant nucleic acids were identified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Gadjusek got Nobel Prize</a:t>
            </a:r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Scrapie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410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An animal model was needed to study TSEs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Scrapie disease of sheep had many similarities to kuru in terms of symptomatology and etiology</a:t>
            </a:r>
          </a:p>
          <a:p>
            <a:pPr eaLnBrk="1" hangingPunct="1"/>
            <a:r>
              <a:rPr lang="en-US" sz="2800" smtClean="0">
                <a:solidFill>
                  <a:srgbClr val="FFFF00"/>
                </a:solidFill>
                <a:latin typeface="Arial" charset="0"/>
              </a:rPr>
              <a:t>Could be transmitted to hamsters and mice, kuru could not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Scrapie was used as first good animal model TSE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2 month incubation in rodents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Infectious agent purified 5000 fold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Nuclease resistant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UV and heat resistant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Sensitive to protease (only at high levels) &amp; protein denaturants</a:t>
            </a:r>
          </a:p>
          <a:p>
            <a:pPr eaLnBrk="1" hangingPunct="1"/>
            <a:endParaRPr lang="en-US" sz="2800" smtClean="0"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9900"/>
      </a:lt2>
      <a:accent1>
        <a:srgbClr val="66FFCC"/>
      </a:accent1>
      <a:accent2>
        <a:srgbClr val="CCECFF"/>
      </a:accent2>
      <a:accent3>
        <a:srgbClr val="AAAAB8"/>
      </a:accent3>
      <a:accent4>
        <a:srgbClr val="DADADA"/>
      </a:accent4>
      <a:accent5>
        <a:srgbClr val="B8FFE2"/>
      </a:accent5>
      <a:accent6>
        <a:srgbClr val="B9D6E7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</TotalTime>
  <Words>1366</Words>
  <Application>Microsoft Office PowerPoint</Application>
  <PresentationFormat>On-screen Show (4:3)</PresentationFormat>
  <Paragraphs>224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Times</vt:lpstr>
      <vt:lpstr>Times New Roman</vt:lpstr>
      <vt:lpstr>Verdana</vt:lpstr>
      <vt:lpstr>Wingdings</vt:lpstr>
      <vt:lpstr>Default Design</vt:lpstr>
      <vt:lpstr>PowerPoint Presentation</vt:lpstr>
      <vt:lpstr>What are PRIONS?</vt:lpstr>
      <vt:lpstr>PowerPoint Presentation</vt:lpstr>
      <vt:lpstr>PowerPoint Presentation</vt:lpstr>
      <vt:lpstr>Transmissible spongiform encephalopathies</vt:lpstr>
      <vt:lpstr>Types of TSEs</vt:lpstr>
      <vt:lpstr>Kuru</vt:lpstr>
      <vt:lpstr>PowerPoint Presentation</vt:lpstr>
      <vt:lpstr>Scrapie</vt:lpstr>
      <vt:lpstr>PowerPoint Presentation</vt:lpstr>
      <vt:lpstr>Different prions affect different parts of the brain</vt:lpstr>
      <vt:lpstr>PowerPoint Presentation</vt:lpstr>
      <vt:lpstr>Electron Micrographs showing : A.    PrP Protein. B.     PrPSc Protein. C.     Prion rods composed of PrPsc.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Bovine spongiform encephalopathy (BSE) “mad cow disease”</vt:lpstr>
      <vt:lpstr>Evidence that BSE gave rise to vCJD in humans</vt:lpstr>
      <vt:lpstr>Economic Impact of Mad Cow Disease</vt:lpstr>
    </vt:vector>
  </TitlesOfParts>
  <Company>Rutgers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Bradley Hillman</dc:creator>
  <cp:lastModifiedBy>admin</cp:lastModifiedBy>
  <cp:revision>61</cp:revision>
  <dcterms:created xsi:type="dcterms:W3CDTF">2003-11-11T22:40:49Z</dcterms:created>
  <dcterms:modified xsi:type="dcterms:W3CDTF">2021-02-03T17:52:14Z</dcterms:modified>
</cp:coreProperties>
</file>