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0" r:id="rId6"/>
    <p:sldId id="265" r:id="rId7"/>
    <p:sldId id="261" r:id="rId8"/>
    <p:sldId id="267" r:id="rId9"/>
    <p:sldId id="259" r:id="rId10"/>
    <p:sldId id="275" r:id="rId11"/>
    <p:sldId id="278" r:id="rId12"/>
    <p:sldId id="269" r:id="rId13"/>
    <p:sldId id="294" r:id="rId14"/>
    <p:sldId id="295" r:id="rId15"/>
    <p:sldId id="290" r:id="rId16"/>
    <p:sldId id="286" r:id="rId17"/>
    <p:sldId id="287" r:id="rId18"/>
    <p:sldId id="296" r:id="rId19"/>
    <p:sldId id="288" r:id="rId20"/>
    <p:sldId id="277" r:id="rId21"/>
    <p:sldId id="292" r:id="rId22"/>
    <p:sldId id="293" r:id="rId23"/>
    <p:sldId id="29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0929"/>
  </p:normalViewPr>
  <p:slideViewPr>
    <p:cSldViewPr>
      <p:cViewPr varScale="1">
        <p:scale>
          <a:sx n="63" d="100"/>
          <a:sy n="63" d="100"/>
        </p:scale>
        <p:origin x="-7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143AACE-D94F-49CB-8964-ADAEDCF8D1BA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3CFB4B-8DD7-494C-891D-986B3A77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FDDC4-B8AB-42D7-A867-DB5BF843813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CDF08-5D18-490E-B7B4-4909E12A4B4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1A6C9-DA65-47DA-973C-40F57B4142F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5EC144-1137-401D-9421-26C709E4CD4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CFB4B-8DD7-494C-891D-986B3A7747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CFB4B-8DD7-494C-891D-986B3A7747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182F1-2C18-4A0F-AA7B-083E9820C01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9CA4C2-54FA-4B16-9041-9A67311DAD3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A6EB4A-3EDF-4D9E-9340-DF0D030FC60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CFB4B-8DD7-494C-891D-986B3A7747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CD33AB-2D7D-419F-B4EA-8974638BDC9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3E3C7-113C-4A04-9C78-B3451242A03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D7B548-972E-4AF6-AF4E-D123EC3BA0E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4AFC17-9471-4B64-866B-A97858D6004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BBC9A-7691-4EE4-B8D8-676911E23C3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625C03-6C2A-4ABD-94D5-5059CB8B279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B191E4-AE93-4F1C-B6A3-14B22D4D83F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D747FC-BF87-45B2-A563-AD6971E168E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FA7762-BD7B-4DA5-8CC5-2546B66E1CA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1B9A4-7262-4E43-8678-A1ADF763BB9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44AA3-727A-44EF-A775-1A6D495B77B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CA1B6C-1B21-4241-B9FB-9261D8B4738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7C09A-055E-4235-875C-91C1DFF4D4A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D0B5B0A3-7926-4BBF-9F10-C01F4626C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5A70-C384-49BB-A69A-24A1C6DB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4176-A062-4A80-AABC-42AC5A55C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1C5C-E67E-49C6-BAAE-88CA97F9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FE80-8059-4EA4-9E75-1DA77F5A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59A31-E1F7-413C-A117-C62FE869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F560-BE9E-4A98-A939-78F9A359B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C85B-B308-40F1-A697-3CD44E5D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82825-5EEB-4F08-878F-11033DD85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91952-397D-4F7D-8A15-36069D168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202B-2DB1-4EE0-AED5-3A1A1CA0C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Freeform 1031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Freeform 1032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034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33CAB18B-D629-4FA4-96C3-5018E56D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 sz="7200" smtClean="0"/>
              <a:t>Interferon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INDUCTION STAGE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/>
            <a:r>
              <a:rPr lang="en-US" sz="2800" smtClean="0"/>
              <a:t>Induction of interferon in human cells is controlled by chromosome 9</a:t>
            </a:r>
          </a:p>
          <a:p>
            <a:pPr eaLnBrk="1" hangingPunct="1"/>
            <a:r>
              <a:rPr lang="en-US" sz="2800" smtClean="0"/>
              <a:t>All multiplying viruses induce interferon and is believed that double stranded (ds) RNA is the specific inducer.  Free interferon initiates an anti viral state in other cells by binding to a receptor on their cell surface.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ANTI-VIRAL STAGE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second stage represents the creation of an anti –viral state in the </a:t>
            </a:r>
            <a:r>
              <a:rPr lang="en-US" sz="2800" dirty="0" err="1" smtClean="0"/>
              <a:t>neighbouring</a:t>
            </a:r>
            <a:r>
              <a:rPr lang="en-US" sz="2800" dirty="0" smtClean="0"/>
              <a:t> cells by the released </a:t>
            </a:r>
            <a:r>
              <a:rPr lang="en-US" sz="2800" dirty="0" err="1" smtClean="0"/>
              <a:t>intrferon</a:t>
            </a:r>
            <a:r>
              <a:rPr lang="en-US" sz="2800" dirty="0" smtClean="0"/>
              <a:t> binding to the interferon specific receptor on their cell surface.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 man, chromosome 21 is required and perhaps codes for the synthesis of interferon receptor molecules.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anti-viral state has two modes of action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dirty="0" err="1" smtClean="0"/>
              <a:t>ds</a:t>
            </a:r>
            <a:r>
              <a:rPr lang="en-US" sz="2800" dirty="0" smtClean="0"/>
              <a:t> RNA in the presence of interferon induced anti viral state stimulates the </a:t>
            </a:r>
            <a:r>
              <a:rPr lang="en-US" sz="2800" dirty="0" err="1" smtClean="0"/>
              <a:t>phosphorylation</a:t>
            </a:r>
            <a:r>
              <a:rPr lang="en-US" sz="2800" dirty="0" smtClean="0"/>
              <a:t> of certain cellular proteins resulting in -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 (</a:t>
            </a:r>
            <a:r>
              <a:rPr lang="en-US" sz="2800" dirty="0" err="1" smtClean="0"/>
              <a:t>i</a:t>
            </a:r>
            <a:r>
              <a:rPr lang="en-US" sz="2800" dirty="0" smtClean="0"/>
              <a:t>) impairs their function in the initiation of protein synthesis,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(ii) </a:t>
            </a:r>
            <a:r>
              <a:rPr lang="en-US" sz="2800" dirty="0" err="1" smtClean="0"/>
              <a:t>ds</a:t>
            </a:r>
            <a:r>
              <a:rPr lang="en-US" sz="2800" dirty="0" smtClean="0"/>
              <a:t> RNA activates a </a:t>
            </a:r>
            <a:r>
              <a:rPr lang="en-US" sz="2800" dirty="0" err="1" smtClean="0"/>
              <a:t>ribonuclease</a:t>
            </a:r>
            <a:r>
              <a:rPr lang="en-US" sz="2800" dirty="0" smtClean="0"/>
              <a:t> which degrades mRNA and hence also stops protein synthesis.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 of action</a:t>
            </a:r>
          </a:p>
        </p:txBody>
      </p:sp>
      <p:pic>
        <p:nvPicPr>
          <p:cNvPr id="14339" name="Picture 4" descr="Interfer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143000"/>
            <a:ext cx="73152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10390.JPG"/>
          <p:cNvPicPr>
            <a:picLocks noChangeAspect="1"/>
          </p:cNvPicPr>
          <p:nvPr/>
        </p:nvPicPr>
        <p:blipFill>
          <a:blip r:embed="rId3" cstate="print">
            <a:lum bright="25000" contrast="45000"/>
          </a:blip>
          <a:stretch>
            <a:fillRect/>
          </a:stretch>
        </p:blipFill>
        <p:spPr>
          <a:xfrm>
            <a:off x="76200" y="2286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389.JPG"/>
          <p:cNvPicPr>
            <a:picLocks noChangeAspect="1"/>
          </p:cNvPicPr>
          <p:nvPr/>
        </p:nvPicPr>
        <p:blipFill>
          <a:blip r:embed="rId3" cstate="print">
            <a:lum bright="39000" contrast="52000"/>
          </a:blip>
          <a:stretch>
            <a:fillRect/>
          </a:stretch>
        </p:blipFill>
        <p:spPr>
          <a:xfrm rot="16200000">
            <a:off x="0" y="1104901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Interferon as a drug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r>
              <a:rPr lang="en-US" smtClean="0"/>
              <a:t>Interferon was scarce and expensive until 1980 when the interferon gene was inserted  into the bacteria using recombinant DNA technology allowing mass cultivation and purification from bacterial cultures.</a:t>
            </a:r>
          </a:p>
          <a:p>
            <a:pPr eaLnBrk="1" hangingPunct="1"/>
            <a:r>
              <a:rPr lang="en-US" smtClean="0"/>
              <a:t>Can also be commercially produced using yeast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smtClean="0"/>
              <a:t>APPLICATIONS AND PHARMACEUTICAL 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15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IN COMBINATION WITH CHEMOTHERAPY AND RADIATION AS A TREATMENT FOR CANCERS.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TREATMENT AND CONTROL OF MULTIPLE SCLEROSIS.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PEGYLATED INTERFERON</a:t>
            </a:r>
            <a:r>
              <a:rPr lang="el-GR" sz="2800" dirty="0" smtClean="0">
                <a:cs typeface="Times New Roman" pitchFamily="18" charset="0"/>
              </a:rPr>
              <a:t>α</a:t>
            </a:r>
            <a:r>
              <a:rPr lang="en-US" sz="2800" dirty="0" smtClean="0">
                <a:cs typeface="Times New Roman" pitchFamily="18" charset="0"/>
              </a:rPr>
              <a:t> IN COMBINATION WITH THE ANTIVIRAL  DRUG RIBAVIRIN IS USED IN TREATMENT OF HEPATITIS C.</a:t>
            </a:r>
            <a:endParaRPr lang="el-GR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3716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eaLnBrk="1" hangingPunct="1"/>
            <a:r>
              <a:rPr lang="en-US" smtClean="0"/>
              <a:t>PREVENTION AND TREATMENT OF VIRAL RESPIRATORY DISEASES  SUCH AS COLD AND FLU.</a:t>
            </a:r>
          </a:p>
          <a:p>
            <a:pPr eaLnBrk="1" hangingPunct="1"/>
            <a:r>
              <a:rPr lang="en-US" smtClean="0"/>
              <a:t>EFFECTIVE AGAINST TUMORS LIKE MELANOMA AND KAPOSI’S SARCOMA.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4701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aettenschweiler" pitchFamily="34" charset="0"/>
              </a:rPr>
              <a:t>SIDE EFFECTS OF INTERFERONS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95401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000" dirty="0" smtClean="0"/>
              <a:t>Common side effects include:-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Fever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Fatigue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Muscular pains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Local inflammation</a:t>
            </a:r>
          </a:p>
          <a:p>
            <a:pPr eaLnBrk="1" hangingPunct="1"/>
            <a:r>
              <a:rPr lang="en-US" sz="2000" dirty="0" smtClean="0"/>
              <a:t>5.  Convulsions, Dizziness, Hair thinning, </a:t>
            </a:r>
            <a:r>
              <a:rPr lang="en-US" sz="2000" dirty="0" err="1" smtClean="0"/>
              <a:t>Erythema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High levels of interferons can cause kidney, liver,</a:t>
            </a:r>
          </a:p>
          <a:p>
            <a:pPr marL="342900" indent="-342900"/>
            <a:r>
              <a:rPr lang="en-US" sz="2000" dirty="0" smtClean="0"/>
              <a:t>       bone marrow and heart toxicity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Interferon therapy is only effective if started before the virus is inoculated and is thus not applicable</a:t>
            </a:r>
          </a:p>
          <a:p>
            <a:pPr marL="342900" indent="-342900"/>
            <a:r>
              <a:rPr lang="en-US" sz="2000" dirty="0" smtClean="0"/>
              <a:t>       to natural viral infections</a:t>
            </a:r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ROUTE OF ADMINISTRATION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IFN</a:t>
            </a:r>
            <a:r>
              <a:rPr lang="el-GR" smtClean="0">
                <a:cs typeface="Times New Roman" pitchFamily="18" charset="0"/>
              </a:rPr>
              <a:t>α</a:t>
            </a:r>
            <a:r>
              <a:rPr lang="en-US" smtClean="0">
                <a:cs typeface="Times New Roman" pitchFamily="18" charset="0"/>
              </a:rPr>
              <a:t> and IFN</a:t>
            </a:r>
            <a:r>
              <a:rPr lang="el-GR" smtClean="0">
                <a:cs typeface="Times New Roman" pitchFamily="18" charset="0"/>
              </a:rPr>
              <a:t>γ</a:t>
            </a:r>
            <a:r>
              <a:rPr lang="en-US" smtClean="0">
                <a:cs typeface="Times New Roman" pitchFamily="18" charset="0"/>
              </a:rPr>
              <a:t> are mostly administered by an intramuscular injection.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The injection of interferons in the muscle and in veins or under the skin is generally well tolerated.</a:t>
            </a:r>
            <a:endParaRPr lang="el-GR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Discovery of Interferons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934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1957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Isaacs and </a:t>
            </a:r>
            <a:r>
              <a:rPr lang="en-US" dirty="0" err="1" smtClean="0"/>
              <a:t>Lindenmann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Did an experiment using chicken cell cultures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Found a substance that interfered with viral replication and was therefore named interferon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Different Interferon Drugs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81200" y="2133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6934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1600"/>
              <a:t>Interferons are broken down into recombinant versions of a specific interferon subtype and purified blends of natural human interferon.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Many of these are in clinical use and are given intramuscularly or subcutaneously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Recombinant forms of alpha interferon include: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Alpha-2a drug name Roferon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Alpha-2b drug name Intron 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Alpha-n1 drug name Wellferon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Alpha-n3 drug name AlferonN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Alpha-con1 drug name Infergen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4572000"/>
            <a:ext cx="7162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Recombinant forms of beta interferon include: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Beta-1a drug name Avonex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Beta-1b drug name Betaseron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5715000"/>
            <a:ext cx="6400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Recombinant forms of gamma interferon include: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/>
              <a:t>Gamma-1b drug name Acimmune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81200"/>
            <a:ext cx="7772400" cy="60960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Receptor for interferons in vaccinia virus and inhibits the interferons ability to function</a:t>
            </a:r>
          </a:p>
          <a:p>
            <a:pPr eaLnBrk="1" hangingPunct="1"/>
            <a:r>
              <a:rPr lang="en-US" smtClean="0"/>
              <a:t>H5N1 influeza virus known to cause bird flu has resistance to interferons and other cytokines due to a single amino acid mutation in its non-structural protein(NS1) .this is the reason for its high mortality rates.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Interferons have overlapping but different biological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Their mechanisms of action are not fully understood, therefore there is a lot of room for future growth within this field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Interferon based strategies can possibly be further tailored to each individual patient according to early response 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Other immuno modulators that are being tested include: Zadaxin and Ceplene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Viral resistance to interferons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Some viruses have manifested methods that give them a way around interferons </a:t>
            </a:r>
            <a:r>
              <a:rPr lang="el-GR" sz="2800" smtClean="0">
                <a:cs typeface="Times New Roman" pitchFamily="18" charset="0"/>
              </a:rPr>
              <a:t>α</a:t>
            </a:r>
            <a:r>
              <a:rPr lang="en-US" sz="2800" smtClean="0">
                <a:cs typeface="Times New Roman" pitchFamily="18" charset="0"/>
              </a:rPr>
              <a:t>\</a:t>
            </a:r>
            <a:r>
              <a:rPr lang="el-GR" sz="2800" smtClean="0">
                <a:cs typeface="Times New Roman" pitchFamily="18" charset="0"/>
              </a:rPr>
              <a:t>β</a:t>
            </a:r>
            <a:r>
              <a:rPr lang="en-US" sz="2800" smtClean="0">
                <a:cs typeface="Times New Roman" pitchFamily="18" charset="0"/>
              </a:rPr>
              <a:t> response.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Methods-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Inhibition of interferon signalling and production 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Blocking of the function of interferon induced proteins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Japanese encephalitis virus blocks the interferon </a:t>
            </a:r>
            <a:r>
              <a:rPr lang="el-GR" sz="2800" smtClean="0">
                <a:cs typeface="Times New Roman" pitchFamily="18" charset="0"/>
              </a:rPr>
              <a:t>α</a:t>
            </a:r>
            <a:r>
              <a:rPr lang="en-US" sz="2800" smtClean="0">
                <a:cs typeface="Times New Roman" pitchFamily="18" charset="0"/>
              </a:rPr>
              <a:t> signalling.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Pox viruses encode a soluble interferon receptor homologue that acts as a decoy to inhibit the biological activity of interferons eg-BI8R protein acts as a</a:t>
            </a:r>
            <a:endParaRPr lang="el-GR" sz="28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are </a:t>
            </a:r>
            <a:r>
              <a:rPr lang="en-US" dirty="0" err="1" smtClean="0"/>
              <a:t>Interferons</a:t>
            </a:r>
            <a:r>
              <a:rPr lang="en-US" dirty="0" smtClean="0"/>
              <a:t>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839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Naturally occurring proteins and </a:t>
            </a:r>
            <a:r>
              <a:rPr lang="en-US" sz="2800" dirty="0" err="1" smtClean="0"/>
              <a:t>glycoproteins</a:t>
            </a:r>
            <a:endParaRPr lang="en-US" sz="2800" dirty="0" smtClean="0"/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Secreted by eukaryotic cells in response to viral                 infections, tumors, and other biological </a:t>
            </a:r>
            <a:r>
              <a:rPr lang="en-US" sz="2800" dirty="0" smtClean="0"/>
              <a:t>inducers</a:t>
            </a: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Produce clinical benefits for disease states such   as hepatitis, various cancers, multiple sclerosis, and many other </a:t>
            </a:r>
            <a:r>
              <a:rPr lang="en-US" sz="2800" dirty="0" smtClean="0"/>
              <a:t>diseases</a:t>
            </a:r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Strucurally</a:t>
            </a:r>
            <a:r>
              <a:rPr lang="en-US" sz="2800" dirty="0"/>
              <a:t>, they are part of the helical cytokine family which are characterized by an amino acid chain that is 145-166 amino acids long</a:t>
            </a:r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dirty="0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76400" y="1870075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3124200"/>
            <a:ext cx="4724400" cy="11430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z="2200" smtClean="0">
                <a:solidFill>
                  <a:schemeClr val="tx1"/>
                </a:solidFill>
                <a:latin typeface="Arial" charset="0"/>
                <a:cs typeface="Arial" charset="0"/>
              </a:rPr>
              <a:t> Interferons are small proteins released by macrophages, lymphocytes, and tissue cells infected with a virus.</a:t>
            </a:r>
            <a:br>
              <a:rPr lang="en-US" sz="22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 smtClean="0">
                <a:solidFill>
                  <a:schemeClr val="tx1"/>
                </a:solidFill>
                <a:latin typeface="Arial" charset="0"/>
                <a:cs typeface="Arial" charset="0"/>
              </a:rPr>
              <a:t> When a tissue cell is infected by a virus, it releases interferon. Interferon will diffuse to the surrounding cells. When it binds to receptors on the surface of those adjacent cells, they begin the production of a protein that prevents the synthesis of viral proteins. This  prevents the spread of the virus throughout the body.</a:t>
            </a:r>
            <a:r>
              <a:rPr lang="en-US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6148" name="Picture 5" descr="interfer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029200" y="2286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General Action of</a:t>
            </a:r>
            <a:r>
              <a:rPr lang="en-US" sz="3600"/>
              <a:t> 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638800" y="762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Interferons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419600" y="6035675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Two types of interferons: TYPE1 AND TYPE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457200"/>
            <a:ext cx="5105400" cy="1143000"/>
          </a:xfrm>
        </p:spPr>
        <p:txBody>
          <a:bodyPr/>
          <a:lstStyle/>
          <a:p>
            <a:pPr eaLnBrk="1" hangingPunct="1"/>
            <a:r>
              <a:rPr lang="en-US" smtClean="0"/>
              <a:t>Type I Interferons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429000" cy="2895600"/>
          </a:xfrm>
        </p:spPr>
      </p:pic>
      <p:pic>
        <p:nvPicPr>
          <p:cNvPr id="7172" name="Picture 5" descr="interferon_bauste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342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581400" y="1752600"/>
            <a:ext cx="52578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800" dirty="0"/>
              <a:t>Type I: alpha and beta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Alpha </a:t>
            </a:r>
            <a:r>
              <a:rPr lang="en-US" sz="1800" dirty="0" err="1"/>
              <a:t>interferons</a:t>
            </a:r>
            <a:r>
              <a:rPr lang="en-US" sz="1800" dirty="0"/>
              <a:t> are produced by leukocytes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Beta </a:t>
            </a:r>
            <a:r>
              <a:rPr lang="en-US" sz="1800" dirty="0" err="1"/>
              <a:t>interferons</a:t>
            </a:r>
            <a:r>
              <a:rPr lang="en-US" sz="1800" dirty="0"/>
              <a:t> are produced by fibroblasts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Both bind to interferon cell receptors type 1 and both encoded on chromosome 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They have different binding affinities but similar biological effects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Viral infection is the stimulus for alpha and beta expression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Used to mobilize our 1</a:t>
            </a:r>
            <a:r>
              <a:rPr lang="en-US" sz="1800" baseline="30000" dirty="0"/>
              <a:t>st</a:t>
            </a:r>
            <a:r>
              <a:rPr lang="en-US" sz="1800" dirty="0"/>
              <a:t> line of defense against invading organisms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Largest group  and are secreted by almost all cell types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57200"/>
          <a:ext cx="8534400" cy="6309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267200"/>
                <a:gridCol w="4267200"/>
              </a:tblGrid>
              <a:tr h="374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Type 1 interferon</a:t>
                      </a:r>
                      <a:endParaRPr lang="en-US" sz="24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Type 2 interferon</a:t>
                      </a:r>
                      <a:endParaRPr lang="en-US" sz="24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812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Interferons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- alpha &amp; beta</a:t>
                      </a:r>
                      <a:endParaRPr lang="en-US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Interferon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gamma</a:t>
                      </a:r>
                      <a:endParaRPr lang="en-US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812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Acid stable</a:t>
                      </a:r>
                      <a:endParaRPr lang="en-US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Acid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liable</a:t>
                      </a:r>
                      <a:endParaRPr lang="en-US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2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14 interferon alpha genes and 1 interferon beta gene</a:t>
                      </a:r>
                      <a:endParaRPr lang="en-US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1 interferon gamma gene</a:t>
                      </a:r>
                      <a:endParaRPr lang="en-US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888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Act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by binding a common interferon- alpha/beta receptor</a:t>
                      </a:r>
                    </a:p>
                    <a:p>
                      <a:endParaRPr lang="en-US" sz="2000" baseline="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Encoded by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ch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no 9 </a:t>
                      </a:r>
                    </a:p>
                    <a:p>
                      <a:endParaRPr lang="en-US" sz="2000" baseline="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Produced by almost all types of cells  (alpha-majorly by leukocytes and beta by fibroblasts)</a:t>
                      </a:r>
                    </a:p>
                    <a:p>
                      <a:endParaRPr lang="en-US" sz="2000" baseline="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Induce antiviral state,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upregulate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MHC-I</a:t>
                      </a:r>
                    </a:p>
                    <a:p>
                      <a:endParaRPr lang="en-US" sz="2000" baseline="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2000" baseline="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Stimuli- viral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Acts by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binding an interferon- gamma receptor</a:t>
                      </a:r>
                    </a:p>
                    <a:p>
                      <a:endParaRPr lang="en-US" sz="200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  <a:p>
                      <a:endParaRPr lang="en-US" sz="200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Immune cells – T cells, NK cells, B c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cells, APCs</a:t>
                      </a:r>
                    </a:p>
                    <a:p>
                      <a:endParaRPr lang="en-US" sz="200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Immune modulator, </a:t>
                      </a:r>
                      <a:r>
                        <a:rPr lang="en-US" sz="2000" dirty="0" err="1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upregulates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MHC-I and II expression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and CMI response</a:t>
                      </a:r>
                    </a:p>
                    <a:p>
                      <a:endParaRPr lang="en-US" sz="2000" baseline="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Immune and </a:t>
                      </a:r>
                      <a:r>
                        <a:rPr lang="en-US" sz="2000" baseline="0" dirty="0" err="1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inflamatory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 stimuli</a:t>
                      </a:r>
                      <a:endParaRPr lang="en-US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Type II Interferon (gamma)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3733800"/>
            <a:ext cx="4114800" cy="2992438"/>
          </a:xfrm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9925" y="1412875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1143000"/>
            <a:ext cx="7772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Bind to type 2 receptors and its genes are encoded on chromosome 12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Initially believed that T helper cell type 1 lymphocytes, </a:t>
            </a:r>
            <a:r>
              <a:rPr lang="en-US" dirty="0" err="1"/>
              <a:t>cytotoxic</a:t>
            </a:r>
            <a:r>
              <a:rPr lang="en-US" dirty="0"/>
              <a:t> lymphocytes and natural killer cells only produced </a:t>
            </a:r>
            <a:r>
              <a:rPr lang="en-US" dirty="0" err="1"/>
              <a:t>IFNg</a:t>
            </a:r>
            <a:r>
              <a:rPr lang="en-US" dirty="0"/>
              <a:t>, now evidence that B cells, natural killer T cells and professional antigen-presenting 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8200" y="3479800"/>
            <a:ext cx="396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cells secrete </a:t>
            </a:r>
            <a:r>
              <a:rPr lang="en-US" dirty="0" err="1"/>
              <a:t>IFNg</a:t>
            </a:r>
            <a:r>
              <a:rPr lang="en-US" dirty="0"/>
              <a:t> also.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Gamma production follows activation with immune and inflammatory stimuli rather than viral infection.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its </a:t>
            </a:r>
            <a:r>
              <a:rPr lang="en-US" dirty="0"/>
              <a:t>production is controlled by cytokines </a:t>
            </a:r>
            <a:r>
              <a:rPr lang="en-US" dirty="0" smtClean="0"/>
              <a:t>interleukin </a:t>
            </a:r>
            <a:r>
              <a:rPr lang="en-US" dirty="0"/>
              <a:t>12 and 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Interferon gamma is also called the immune interferon .it is produced by activated T-cells or natural killer cells.INF  gamma promotes inflammation an </a:t>
            </a:r>
            <a:r>
              <a:rPr lang="en-US" sz="2800" dirty="0" err="1" smtClean="0"/>
              <a:t>upregulates</a:t>
            </a:r>
            <a:r>
              <a:rPr lang="en-US" sz="2800" dirty="0" smtClean="0"/>
              <a:t> MHC class1 and class 2 molecules.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unstable at pH 2.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advantageous during host cell infections when the virus switches off the RNA and protein synthesis so that IFN</a:t>
            </a:r>
            <a:r>
              <a:rPr lang="el-GR" sz="2800" dirty="0" smtClean="0">
                <a:cs typeface="Times New Roman" pitchFamily="18" charset="0"/>
              </a:rPr>
              <a:t>α</a:t>
            </a:r>
            <a:r>
              <a:rPr lang="en-US" sz="2800" dirty="0" smtClean="0">
                <a:cs typeface="Times New Roman" pitchFamily="18" charset="0"/>
              </a:rPr>
              <a:t> and IFN</a:t>
            </a:r>
            <a:r>
              <a:rPr lang="el-GR" sz="2800" dirty="0" smtClean="0">
                <a:cs typeface="Times New Roman" pitchFamily="18" charset="0"/>
              </a:rPr>
              <a:t>β</a:t>
            </a:r>
            <a:r>
              <a:rPr lang="en-US" sz="2800" dirty="0" smtClean="0">
                <a:cs typeface="Times New Roman" pitchFamily="18" charset="0"/>
              </a:rPr>
              <a:t> are prevented from being made. 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IFN</a:t>
            </a:r>
            <a:r>
              <a:rPr lang="el-GR" sz="2800" dirty="0" smtClean="0">
                <a:cs typeface="Times New Roman" pitchFamily="18" charset="0"/>
              </a:rPr>
              <a:t>γ</a:t>
            </a:r>
            <a:r>
              <a:rPr lang="en-US" sz="2800" dirty="0" smtClean="0">
                <a:cs typeface="Times New Roman" pitchFamily="18" charset="0"/>
              </a:rPr>
              <a:t> appears either late in the infection or stimulation of the immune system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                Mode of action of interferon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609600"/>
            <a:ext cx="3810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 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mode of action of interferon can be divided into two stages:</a:t>
            </a:r>
          </a:p>
          <a:p>
            <a:pPr eaLnBrk="1" hangingPunct="1"/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induction which results in release of interferon and </a:t>
            </a:r>
          </a:p>
          <a:p>
            <a:pPr eaLnBrk="1" hangingPunct="1"/>
            <a:r>
              <a:rPr lang="en-US" dirty="0" smtClean="0"/>
              <a:t>(ii) anti viral state production in other cells by the released interferon.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4659</TotalTime>
  <Words>1204</Words>
  <Application>Microsoft Office PowerPoint</Application>
  <PresentationFormat>On-screen Show (4:3)</PresentationFormat>
  <Paragraphs>166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Ribbons</vt:lpstr>
      <vt:lpstr>Interferon </vt:lpstr>
      <vt:lpstr>Discovery of Interferons</vt:lpstr>
      <vt:lpstr>What are Interferons?</vt:lpstr>
      <vt:lpstr> Interferons are small proteins released by macrophages, lymphocytes, and tissue cells infected with a virus.  When a tissue cell is infected by a virus, it releases interferon. Interferon will diffuse to the surrounding cells. When it binds to receptors on the surface of those adjacent cells, they begin the production of a protein that prevents the synthesis of viral proteins. This  prevents the spread of the virus throughout the body. </vt:lpstr>
      <vt:lpstr>Type I Interferons</vt:lpstr>
      <vt:lpstr>Slide 6</vt:lpstr>
      <vt:lpstr>Type II Interferon (gamma)</vt:lpstr>
      <vt:lpstr> </vt:lpstr>
      <vt:lpstr>Slide 9</vt:lpstr>
      <vt:lpstr>INDUCTION STAGE</vt:lpstr>
      <vt:lpstr>ANTI-VIRAL STAGE</vt:lpstr>
      <vt:lpstr>Mode of action</vt:lpstr>
      <vt:lpstr>Slide 13</vt:lpstr>
      <vt:lpstr>Slide 14</vt:lpstr>
      <vt:lpstr>Interferon as a drug</vt:lpstr>
      <vt:lpstr>APPLICATIONS AND PHARMACEUTICAL USES</vt:lpstr>
      <vt:lpstr>Slide 17</vt:lpstr>
      <vt:lpstr>Slide 18</vt:lpstr>
      <vt:lpstr>ROUTE OF ADMINISTRATION</vt:lpstr>
      <vt:lpstr>Different Interferon Drugs</vt:lpstr>
      <vt:lpstr>Slide 21</vt:lpstr>
      <vt:lpstr>Conclusion</vt:lpstr>
      <vt:lpstr>Viral resistance to interferons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Interferons </dc:title>
  <dc:creator>Katy Nassif</dc:creator>
  <cp:lastModifiedBy>Admin</cp:lastModifiedBy>
  <cp:revision>83</cp:revision>
  <dcterms:created xsi:type="dcterms:W3CDTF">2004-11-17T02:23:07Z</dcterms:created>
  <dcterms:modified xsi:type="dcterms:W3CDTF">2019-04-03T06:07:48Z</dcterms:modified>
</cp:coreProperties>
</file>